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media1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arrett Grolemund…"/>
          <p:cNvSpPr txBox="1"/>
          <p:nvPr/>
        </p:nvSpPr>
        <p:spPr>
          <a:xfrm>
            <a:off x="9440582" y="10793754"/>
            <a:ext cx="5484344" cy="188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</a:p>
        </p:txBody>
      </p:sp>
      <p:sp>
        <p:nvSpPr>
          <p:cNvPr id="13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cop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copy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–Johnny Appleseed"/>
          <p:cNvSpPr/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19" name="“Type a quote here.”"/>
          <p:cNvSpPr/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11100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cop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cap="none" sz="96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/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46" name="“Type a quote here.”"/>
          <p:cNvSpPr/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11100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/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7094"/>
            <a:ext cx="6451600" cy="7477195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teration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Iteration with</a:t>
            </a:r>
          </a:p>
        </p:txBody>
      </p:sp>
      <p:sp>
        <p:nvSpPr>
          <p:cNvPr id="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4.jpe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4.jpeg"/><Relationship Id="rId5" Type="http://schemas.openxmlformats.org/officeDocument/2006/relationships/image" Target="../media/image5.jpe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6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6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6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6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5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9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11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2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5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3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3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5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9.pn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5.png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6.png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creativecommons.org/licenses/by-sa/4.0/" TargetMode="Externa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creativecommons.org/licenses/by-sa/4.0/" TargetMode="External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ouble"/>
          <p:cNvSpPr txBox="1"/>
          <p:nvPr/>
        </p:nvSpPr>
        <p:spPr>
          <a:xfrm>
            <a:off x="18678163" y="1611116"/>
            <a:ext cx="198437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9CBE7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double</a:t>
            </a:r>
          </a:p>
        </p:txBody>
      </p:sp>
      <p:grpSp>
        <p:nvGrpSpPr>
          <p:cNvPr id="186" name="Group"/>
          <p:cNvGrpSpPr/>
          <p:nvPr/>
        </p:nvGrpSpPr>
        <p:grpSpPr>
          <a:xfrm>
            <a:off x="8535737" y="953392"/>
            <a:ext cx="9217145" cy="2191748"/>
            <a:chOff x="0" y="0"/>
            <a:chExt cx="9217143" cy="2191747"/>
          </a:xfrm>
        </p:grpSpPr>
        <p:sp>
          <p:nvSpPr>
            <p:cNvPr id="180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1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2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3" name="1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84" name="2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85" name="3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187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Atomic Vector</a:t>
            </a:r>
          </a:p>
        </p:txBody>
      </p:sp>
      <p:pic>
        <p:nvPicPr>
          <p:cNvPr id="18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logical"/>
          <p:cNvSpPr txBox="1"/>
          <p:nvPr/>
        </p:nvSpPr>
        <p:spPr>
          <a:xfrm>
            <a:off x="18739441" y="1611116"/>
            <a:ext cx="186182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C0C0C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logical</a:t>
            </a:r>
          </a:p>
        </p:txBody>
      </p:sp>
      <p:grpSp>
        <p:nvGrpSpPr>
          <p:cNvPr id="198" name="Group"/>
          <p:cNvGrpSpPr/>
          <p:nvPr/>
        </p:nvGrpSpPr>
        <p:grpSpPr>
          <a:xfrm>
            <a:off x="8535737" y="953392"/>
            <a:ext cx="9217145" cy="2191748"/>
            <a:chOff x="0" y="0"/>
            <a:chExt cx="9217143" cy="2191747"/>
          </a:xfrm>
        </p:grpSpPr>
        <p:sp>
          <p:nvSpPr>
            <p:cNvPr id="192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3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4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5" name="TRUE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TRUE</a:t>
              </a:r>
            </a:p>
          </p:txBody>
        </p:sp>
        <p:sp>
          <p:nvSpPr>
            <p:cNvPr id="196" name="FALSE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FALSE</a:t>
              </a:r>
            </a:p>
          </p:txBody>
        </p:sp>
        <p:sp>
          <p:nvSpPr>
            <p:cNvPr id="197" name="FALSE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FALSE</a:t>
              </a:r>
            </a:p>
          </p:txBody>
        </p:sp>
      </p:grpSp>
      <p:sp>
        <p:nvSpPr>
          <p:cNvPr id="199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Atomic Vector</a:t>
            </a:r>
          </a:p>
        </p:txBody>
      </p:sp>
      <p:pic>
        <p:nvPicPr>
          <p:cNvPr id="20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203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4" name="Rectangle"/>
            <p:cNvSpPr/>
            <p:nvPr/>
          </p:nvSpPr>
          <p:spPr>
            <a:xfrm>
              <a:off x="0" y="12808"/>
              <a:ext cx="3092384" cy="2153540"/>
            </a:xfrm>
            <a:prstGeom prst="rect">
              <a:avLst/>
            </a:prstGeom>
            <a:solidFill>
              <a:srgbClr val="9BBC7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5" name="Rectangle"/>
            <p:cNvSpPr/>
            <p:nvPr/>
          </p:nvSpPr>
          <p:spPr>
            <a:xfrm>
              <a:off x="3062378" y="12808"/>
              <a:ext cx="3092385" cy="2153540"/>
            </a:xfrm>
            <a:prstGeom prst="rect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6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7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8" name="1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09" name="&quot;two&quot;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"two"</a:t>
              </a:r>
            </a:p>
          </p:txBody>
        </p:sp>
        <p:sp>
          <p:nvSpPr>
            <p:cNvPr id="210" name="FALSE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FALSE</a:t>
              </a:r>
            </a:p>
          </p:txBody>
        </p:sp>
        <p:sp>
          <p:nvSpPr>
            <p:cNvPr id="211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213" name="?"/>
          <p:cNvSpPr txBox="1"/>
          <p:nvPr/>
        </p:nvSpPr>
        <p:spPr>
          <a:xfrm>
            <a:off x="19478263" y="1611116"/>
            <a:ext cx="38417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214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Atomic Vector</a:t>
            </a:r>
          </a:p>
        </p:txBody>
      </p:sp>
      <p:pic>
        <p:nvPicPr>
          <p:cNvPr id="21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20" name="Rectangle"/>
          <p:cNvSpPr/>
          <p:nvPr/>
        </p:nvSpPr>
        <p:spPr>
          <a:xfrm>
            <a:off x="8535737" y="972496"/>
            <a:ext cx="9217145" cy="2153540"/>
          </a:xfrm>
          <a:prstGeom prst="rect">
            <a:avLst/>
          </a:prstGeom>
          <a:solidFill>
            <a:srgbClr val="78AAD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1" name="Line"/>
          <p:cNvSpPr/>
          <p:nvPr/>
        </p:nvSpPr>
        <p:spPr>
          <a:xfrm flipV="1">
            <a:off x="11616829" y="959688"/>
            <a:ext cx="1" cy="2178939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2" name="Line"/>
          <p:cNvSpPr/>
          <p:nvPr/>
        </p:nvSpPr>
        <p:spPr>
          <a:xfrm flipV="1">
            <a:off x="14665372" y="972496"/>
            <a:ext cx="1" cy="2178940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3" name="character"/>
          <p:cNvSpPr txBox="1"/>
          <p:nvPr/>
        </p:nvSpPr>
        <p:spPr>
          <a:xfrm>
            <a:off x="18360981" y="1611116"/>
            <a:ext cx="26187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character</a:t>
            </a:r>
          </a:p>
        </p:txBody>
      </p:sp>
      <p:sp>
        <p:nvSpPr>
          <p:cNvPr id="224" name="&quot;1&quot;"/>
          <p:cNvSpPr txBox="1"/>
          <p:nvPr/>
        </p:nvSpPr>
        <p:spPr>
          <a:xfrm>
            <a:off x="8545867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"1"</a:t>
            </a:r>
          </a:p>
        </p:txBody>
      </p:sp>
      <p:sp>
        <p:nvSpPr>
          <p:cNvPr id="225" name="&quot;two&quot;"/>
          <p:cNvSpPr txBox="1"/>
          <p:nvPr/>
        </p:nvSpPr>
        <p:spPr>
          <a:xfrm>
            <a:off x="11631254" y="1611115"/>
            <a:ext cx="302611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"two"</a:t>
            </a:r>
          </a:p>
        </p:txBody>
      </p:sp>
      <p:sp>
        <p:nvSpPr>
          <p:cNvPr id="226" name="&quot;FALSE&quot;"/>
          <p:cNvSpPr txBox="1"/>
          <p:nvPr/>
        </p:nvSpPr>
        <p:spPr>
          <a:xfrm>
            <a:off x="14665371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"FALSE"</a:t>
            </a:r>
          </a:p>
        </p:txBody>
      </p:sp>
      <p:sp>
        <p:nvSpPr>
          <p:cNvPr id="227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Atomic Vector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"/>
          <p:cNvSpPr/>
          <p:nvPr/>
        </p:nvSpPr>
        <p:spPr>
          <a:xfrm>
            <a:off x="8535737" y="972496"/>
            <a:ext cx="9217145" cy="2153540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0" name="Line"/>
          <p:cNvSpPr/>
          <p:nvPr/>
        </p:nvSpPr>
        <p:spPr>
          <a:xfrm flipV="1">
            <a:off x="11616829" y="959688"/>
            <a:ext cx="1" cy="2178939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1" name="Line"/>
          <p:cNvSpPr/>
          <p:nvPr/>
        </p:nvSpPr>
        <p:spPr>
          <a:xfrm flipV="1">
            <a:off x="14665372" y="972496"/>
            <a:ext cx="1" cy="2178940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2" name="type"/>
          <p:cNvSpPr txBox="1"/>
          <p:nvPr/>
        </p:nvSpPr>
        <p:spPr>
          <a:xfrm>
            <a:off x="19023921" y="1611116"/>
            <a:ext cx="12928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type</a:t>
            </a:r>
          </a:p>
        </p:txBody>
      </p:sp>
      <p:sp>
        <p:nvSpPr>
          <p:cNvPr id="233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Atomic Vector</a:t>
            </a:r>
          </a:p>
        </p:txBody>
      </p:sp>
      <p:pic>
        <p:nvPicPr>
          <p:cNvPr id="23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36" name="List"/>
          <p:cNvSpPr txBox="1"/>
          <p:nvPr/>
        </p:nvSpPr>
        <p:spPr>
          <a:xfrm>
            <a:off x="5045944" y="5384749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237" name="Rounded Rectangle"/>
          <p:cNvSpPr/>
          <p:nvPr/>
        </p:nvSpPr>
        <p:spPr>
          <a:xfrm>
            <a:off x="8329986" y="4619259"/>
            <a:ext cx="6573688" cy="2572328"/>
          </a:xfrm>
          <a:prstGeom prst="roundRect">
            <a:avLst>
              <a:gd name="adj" fmla="val 15000"/>
            </a:avLst>
          </a:prstGeom>
          <a:ln w="381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8" name="Rounded Rectangle"/>
          <p:cNvSpPr/>
          <p:nvPr/>
        </p:nvSpPr>
        <p:spPr>
          <a:xfrm>
            <a:off x="8329986" y="9752184"/>
            <a:ext cx="6573688" cy="2572328"/>
          </a:xfrm>
          <a:prstGeom prst="roundRect">
            <a:avLst>
              <a:gd name="adj" fmla="val 15000"/>
            </a:avLst>
          </a:prstGeom>
          <a:ln w="381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9" name="Rounded Rectangle"/>
          <p:cNvSpPr/>
          <p:nvPr/>
        </p:nvSpPr>
        <p:spPr>
          <a:xfrm>
            <a:off x="8329986" y="7173021"/>
            <a:ext cx="6573688" cy="2572329"/>
          </a:xfrm>
          <a:prstGeom prst="roundRect">
            <a:avLst>
              <a:gd name="adj" fmla="val 15000"/>
            </a:avLst>
          </a:prstGeom>
          <a:ln w="381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"/>
          <p:cNvSpPr/>
          <p:nvPr/>
        </p:nvSpPr>
        <p:spPr>
          <a:xfrm>
            <a:off x="8535737" y="972496"/>
            <a:ext cx="9217145" cy="2153540"/>
          </a:xfrm>
          <a:prstGeom prst="rect">
            <a:avLst/>
          </a:prstGeom>
          <a:solidFill>
            <a:srgbClr val="78AAD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2" name="Line"/>
          <p:cNvSpPr/>
          <p:nvPr/>
        </p:nvSpPr>
        <p:spPr>
          <a:xfrm flipV="1">
            <a:off x="11616829" y="959688"/>
            <a:ext cx="1" cy="2178939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3" name="Line"/>
          <p:cNvSpPr/>
          <p:nvPr/>
        </p:nvSpPr>
        <p:spPr>
          <a:xfrm flipV="1">
            <a:off x="14665372" y="972496"/>
            <a:ext cx="1" cy="2178940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4" name="character"/>
          <p:cNvSpPr txBox="1"/>
          <p:nvPr/>
        </p:nvSpPr>
        <p:spPr>
          <a:xfrm>
            <a:off x="18360981" y="1611116"/>
            <a:ext cx="26187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character</a:t>
            </a:r>
          </a:p>
        </p:txBody>
      </p:sp>
      <p:sp>
        <p:nvSpPr>
          <p:cNvPr id="245" name="&quot;1&quot;"/>
          <p:cNvSpPr txBox="1"/>
          <p:nvPr/>
        </p:nvSpPr>
        <p:spPr>
          <a:xfrm>
            <a:off x="8545867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"1"</a:t>
            </a:r>
          </a:p>
        </p:txBody>
      </p:sp>
      <p:sp>
        <p:nvSpPr>
          <p:cNvPr id="246" name="&quot;two&quot;"/>
          <p:cNvSpPr txBox="1"/>
          <p:nvPr/>
        </p:nvSpPr>
        <p:spPr>
          <a:xfrm>
            <a:off x="11631254" y="1611115"/>
            <a:ext cx="302611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"two"</a:t>
            </a:r>
          </a:p>
        </p:txBody>
      </p:sp>
      <p:sp>
        <p:nvSpPr>
          <p:cNvPr id="247" name="&quot;FALSE&quot;"/>
          <p:cNvSpPr txBox="1"/>
          <p:nvPr/>
        </p:nvSpPr>
        <p:spPr>
          <a:xfrm>
            <a:off x="14665371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"FALSE"</a:t>
            </a:r>
          </a:p>
        </p:txBody>
      </p:sp>
      <p:sp>
        <p:nvSpPr>
          <p:cNvPr id="248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Atomic Vector</a:t>
            </a:r>
          </a:p>
        </p:txBody>
      </p:sp>
      <p:pic>
        <p:nvPicPr>
          <p:cNvPr id="249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51" name="List"/>
          <p:cNvSpPr txBox="1"/>
          <p:nvPr/>
        </p:nvSpPr>
        <p:spPr>
          <a:xfrm>
            <a:off x="5045944" y="5384749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252" name="Rounded Rectangle"/>
          <p:cNvSpPr/>
          <p:nvPr/>
        </p:nvSpPr>
        <p:spPr>
          <a:xfrm>
            <a:off x="8329986" y="4619259"/>
            <a:ext cx="6573688" cy="2572328"/>
          </a:xfrm>
          <a:prstGeom prst="roundRect">
            <a:avLst>
              <a:gd name="adj" fmla="val 15000"/>
            </a:avLst>
          </a:prstGeom>
          <a:ln w="381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3" name="Rounded Rectangle"/>
          <p:cNvSpPr/>
          <p:nvPr/>
        </p:nvSpPr>
        <p:spPr>
          <a:xfrm>
            <a:off x="8329986" y="9752184"/>
            <a:ext cx="6573688" cy="2572328"/>
          </a:xfrm>
          <a:prstGeom prst="roundRect">
            <a:avLst>
              <a:gd name="adj" fmla="val 15000"/>
            </a:avLst>
          </a:prstGeom>
          <a:ln w="381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4" name="Rounded Rectangle"/>
          <p:cNvSpPr/>
          <p:nvPr/>
        </p:nvSpPr>
        <p:spPr>
          <a:xfrm>
            <a:off x="8329986" y="7173021"/>
            <a:ext cx="6573688" cy="2572329"/>
          </a:xfrm>
          <a:prstGeom prst="roundRect">
            <a:avLst>
              <a:gd name="adj" fmla="val 15000"/>
            </a:avLst>
          </a:prstGeom>
          <a:ln w="381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ctangle"/>
          <p:cNvSpPr/>
          <p:nvPr/>
        </p:nvSpPr>
        <p:spPr>
          <a:xfrm>
            <a:off x="8535737" y="972496"/>
            <a:ext cx="9217145" cy="2153540"/>
          </a:xfrm>
          <a:prstGeom prst="rect">
            <a:avLst/>
          </a:prstGeom>
          <a:solidFill>
            <a:srgbClr val="78AAD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7" name="Line"/>
          <p:cNvSpPr/>
          <p:nvPr/>
        </p:nvSpPr>
        <p:spPr>
          <a:xfrm flipV="1">
            <a:off x="11616829" y="959688"/>
            <a:ext cx="1" cy="2178939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8" name="Line"/>
          <p:cNvSpPr/>
          <p:nvPr/>
        </p:nvSpPr>
        <p:spPr>
          <a:xfrm flipV="1">
            <a:off x="14665372" y="972496"/>
            <a:ext cx="1" cy="2178940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9" name="character"/>
          <p:cNvSpPr txBox="1"/>
          <p:nvPr/>
        </p:nvSpPr>
        <p:spPr>
          <a:xfrm>
            <a:off x="18360981" y="1611116"/>
            <a:ext cx="26187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character</a:t>
            </a:r>
          </a:p>
        </p:txBody>
      </p:sp>
      <p:sp>
        <p:nvSpPr>
          <p:cNvPr id="260" name="&quot;1&quot;"/>
          <p:cNvSpPr txBox="1"/>
          <p:nvPr/>
        </p:nvSpPr>
        <p:spPr>
          <a:xfrm>
            <a:off x="8545867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"1"</a:t>
            </a:r>
          </a:p>
        </p:txBody>
      </p:sp>
      <p:sp>
        <p:nvSpPr>
          <p:cNvPr id="261" name="&quot;two&quot;"/>
          <p:cNvSpPr txBox="1"/>
          <p:nvPr/>
        </p:nvSpPr>
        <p:spPr>
          <a:xfrm>
            <a:off x="11631254" y="1611115"/>
            <a:ext cx="302611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"two"</a:t>
            </a:r>
          </a:p>
        </p:txBody>
      </p:sp>
      <p:sp>
        <p:nvSpPr>
          <p:cNvPr id="262" name="&quot;FALSE&quot;"/>
          <p:cNvSpPr txBox="1"/>
          <p:nvPr/>
        </p:nvSpPr>
        <p:spPr>
          <a:xfrm>
            <a:off x="14665371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"FALSE"</a:t>
            </a:r>
          </a:p>
        </p:txBody>
      </p:sp>
      <p:sp>
        <p:nvSpPr>
          <p:cNvPr id="263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Atomic Vector</a:t>
            </a:r>
          </a:p>
        </p:txBody>
      </p:sp>
      <p:pic>
        <p:nvPicPr>
          <p:cNvPr id="2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66" name="List"/>
          <p:cNvSpPr txBox="1"/>
          <p:nvPr/>
        </p:nvSpPr>
        <p:spPr>
          <a:xfrm>
            <a:off x="5045944" y="5384749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List</a:t>
            </a:r>
          </a:p>
        </p:txBody>
      </p:sp>
      <p:grpSp>
        <p:nvGrpSpPr>
          <p:cNvPr id="272" name="Group"/>
          <p:cNvGrpSpPr/>
          <p:nvPr/>
        </p:nvGrpSpPr>
        <p:grpSpPr>
          <a:xfrm>
            <a:off x="8329986" y="4619259"/>
            <a:ext cx="6573688" cy="2572328"/>
            <a:chOff x="0" y="0"/>
            <a:chExt cx="6573687" cy="2572327"/>
          </a:xfrm>
        </p:grpSpPr>
        <p:sp>
          <p:nvSpPr>
            <p:cNvPr id="267" name="Rectangle"/>
            <p:cNvSpPr/>
            <p:nvPr/>
          </p:nvSpPr>
          <p:spPr>
            <a:xfrm>
              <a:off x="205751" y="228471"/>
              <a:ext cx="3079686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8" name="double"/>
            <p:cNvSpPr txBox="1"/>
            <p:nvPr/>
          </p:nvSpPr>
          <p:spPr>
            <a:xfrm>
              <a:off x="3822135" y="835313"/>
              <a:ext cx="198437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double</a:t>
              </a:r>
            </a:p>
          </p:txBody>
        </p:sp>
        <p:sp>
          <p:nvSpPr>
            <p:cNvPr id="269" name="1"/>
            <p:cNvSpPr txBox="1"/>
            <p:nvPr/>
          </p:nvSpPr>
          <p:spPr>
            <a:xfrm>
              <a:off x="20953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70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1" name="1"/>
            <p:cNvSpPr txBox="1"/>
            <p:nvPr/>
          </p:nvSpPr>
          <p:spPr>
            <a:xfrm>
              <a:off x="21588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277" name="Group"/>
          <p:cNvGrpSpPr/>
          <p:nvPr/>
        </p:nvGrpSpPr>
        <p:grpSpPr>
          <a:xfrm>
            <a:off x="8329986" y="9752184"/>
            <a:ext cx="6573688" cy="2572328"/>
            <a:chOff x="0" y="0"/>
            <a:chExt cx="6573687" cy="2572327"/>
          </a:xfrm>
        </p:grpSpPr>
        <p:sp>
          <p:nvSpPr>
            <p:cNvPr id="273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4" name="Rectangle"/>
            <p:cNvSpPr/>
            <p:nvPr/>
          </p:nvSpPr>
          <p:spPr>
            <a:xfrm>
              <a:off x="205751" y="215717"/>
              <a:ext cx="3092385" cy="2153539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5" name="logical"/>
            <p:cNvSpPr txBox="1"/>
            <p:nvPr/>
          </p:nvSpPr>
          <p:spPr>
            <a:xfrm>
              <a:off x="3883413" y="854336"/>
              <a:ext cx="1861821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C0C0C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logical</a:t>
              </a:r>
            </a:p>
          </p:txBody>
        </p:sp>
        <p:sp>
          <p:nvSpPr>
            <p:cNvPr id="276" name="FALSE"/>
            <p:cNvSpPr txBox="1"/>
            <p:nvPr/>
          </p:nvSpPr>
          <p:spPr>
            <a:xfrm>
              <a:off x="193051" y="854336"/>
              <a:ext cx="3026111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FALSE</a:t>
              </a:r>
            </a:p>
          </p:txBody>
        </p:sp>
      </p:grpSp>
      <p:grpSp>
        <p:nvGrpSpPr>
          <p:cNvPr id="282" name="Group"/>
          <p:cNvGrpSpPr/>
          <p:nvPr/>
        </p:nvGrpSpPr>
        <p:grpSpPr>
          <a:xfrm>
            <a:off x="8329986" y="7173021"/>
            <a:ext cx="6573688" cy="2572329"/>
            <a:chOff x="0" y="0"/>
            <a:chExt cx="6573687" cy="2572327"/>
          </a:xfrm>
        </p:grpSpPr>
        <p:sp>
          <p:nvSpPr>
            <p:cNvPr id="278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9" name="Rectangle"/>
            <p:cNvSpPr/>
            <p:nvPr/>
          </p:nvSpPr>
          <p:spPr>
            <a:xfrm>
              <a:off x="245793" y="209394"/>
              <a:ext cx="3068393" cy="2153539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80" name="&quot;two&quot;"/>
            <p:cNvSpPr txBox="1"/>
            <p:nvPr/>
          </p:nvSpPr>
          <p:spPr>
            <a:xfrm>
              <a:off x="255923" y="848013"/>
              <a:ext cx="3072125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"two"</a:t>
              </a:r>
            </a:p>
          </p:txBody>
        </p:sp>
        <p:sp>
          <p:nvSpPr>
            <p:cNvPr id="281" name="character"/>
            <p:cNvSpPr txBox="1"/>
            <p:nvPr/>
          </p:nvSpPr>
          <p:spPr>
            <a:xfrm>
              <a:off x="3504953" y="835313"/>
              <a:ext cx="2618741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78AA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character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"/>
          <p:cNvSpPr/>
          <p:nvPr/>
        </p:nvSpPr>
        <p:spPr>
          <a:xfrm>
            <a:off x="8535737" y="972496"/>
            <a:ext cx="9217145" cy="2153540"/>
          </a:xfrm>
          <a:prstGeom prst="rect">
            <a:avLst/>
          </a:prstGeom>
          <a:solidFill>
            <a:srgbClr val="78AAD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5" name="Line"/>
          <p:cNvSpPr/>
          <p:nvPr/>
        </p:nvSpPr>
        <p:spPr>
          <a:xfrm flipV="1">
            <a:off x="11616829" y="959688"/>
            <a:ext cx="1" cy="2178939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6" name="Line"/>
          <p:cNvSpPr/>
          <p:nvPr/>
        </p:nvSpPr>
        <p:spPr>
          <a:xfrm flipV="1">
            <a:off x="14665372" y="972496"/>
            <a:ext cx="1" cy="2178940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7" name="character"/>
          <p:cNvSpPr txBox="1"/>
          <p:nvPr/>
        </p:nvSpPr>
        <p:spPr>
          <a:xfrm>
            <a:off x="18360981" y="1611116"/>
            <a:ext cx="26187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character</a:t>
            </a:r>
          </a:p>
        </p:txBody>
      </p:sp>
      <p:sp>
        <p:nvSpPr>
          <p:cNvPr id="288" name="&quot;1&quot;"/>
          <p:cNvSpPr txBox="1"/>
          <p:nvPr/>
        </p:nvSpPr>
        <p:spPr>
          <a:xfrm>
            <a:off x="8545867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"1"</a:t>
            </a:r>
          </a:p>
        </p:txBody>
      </p:sp>
      <p:sp>
        <p:nvSpPr>
          <p:cNvPr id="289" name="&quot;two&quot;"/>
          <p:cNvSpPr txBox="1"/>
          <p:nvPr/>
        </p:nvSpPr>
        <p:spPr>
          <a:xfrm>
            <a:off x="11631254" y="1611115"/>
            <a:ext cx="302611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"two"</a:t>
            </a:r>
          </a:p>
        </p:txBody>
      </p:sp>
      <p:sp>
        <p:nvSpPr>
          <p:cNvPr id="290" name="&quot;FALSE&quot;"/>
          <p:cNvSpPr txBox="1"/>
          <p:nvPr/>
        </p:nvSpPr>
        <p:spPr>
          <a:xfrm>
            <a:off x="14665371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"FALSE"</a:t>
            </a:r>
          </a:p>
        </p:txBody>
      </p:sp>
      <p:sp>
        <p:nvSpPr>
          <p:cNvPr id="291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Atomic Vector</a:t>
            </a:r>
          </a:p>
        </p:txBody>
      </p:sp>
      <p:pic>
        <p:nvPicPr>
          <p:cNvPr id="29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94" name="List"/>
          <p:cNvSpPr txBox="1"/>
          <p:nvPr/>
        </p:nvSpPr>
        <p:spPr>
          <a:xfrm>
            <a:off x="5045944" y="5384749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List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8329986" y="4619259"/>
            <a:ext cx="6573688" cy="2572328"/>
            <a:chOff x="0" y="0"/>
            <a:chExt cx="6573687" cy="2572327"/>
          </a:xfrm>
        </p:grpSpPr>
        <p:sp>
          <p:nvSpPr>
            <p:cNvPr id="295" name="Rectangle"/>
            <p:cNvSpPr/>
            <p:nvPr/>
          </p:nvSpPr>
          <p:spPr>
            <a:xfrm>
              <a:off x="205751" y="228471"/>
              <a:ext cx="3079686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6" name="double"/>
            <p:cNvSpPr txBox="1"/>
            <p:nvPr/>
          </p:nvSpPr>
          <p:spPr>
            <a:xfrm>
              <a:off x="3822135" y="835313"/>
              <a:ext cx="198437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double</a:t>
              </a:r>
            </a:p>
          </p:txBody>
        </p:sp>
        <p:sp>
          <p:nvSpPr>
            <p:cNvPr id="297" name="1"/>
            <p:cNvSpPr txBox="1"/>
            <p:nvPr/>
          </p:nvSpPr>
          <p:spPr>
            <a:xfrm>
              <a:off x="20953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98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9" name="1"/>
            <p:cNvSpPr txBox="1"/>
            <p:nvPr/>
          </p:nvSpPr>
          <p:spPr>
            <a:xfrm>
              <a:off x="21588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8329986" y="9752184"/>
            <a:ext cx="6573688" cy="2572328"/>
            <a:chOff x="0" y="0"/>
            <a:chExt cx="6573687" cy="2572327"/>
          </a:xfrm>
        </p:grpSpPr>
        <p:sp>
          <p:nvSpPr>
            <p:cNvPr id="301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02" name="Rectangle"/>
            <p:cNvSpPr/>
            <p:nvPr/>
          </p:nvSpPr>
          <p:spPr>
            <a:xfrm>
              <a:off x="205751" y="215717"/>
              <a:ext cx="3092385" cy="2153539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03" name="logical"/>
            <p:cNvSpPr txBox="1"/>
            <p:nvPr/>
          </p:nvSpPr>
          <p:spPr>
            <a:xfrm>
              <a:off x="3883413" y="854336"/>
              <a:ext cx="1861821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C0C0C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logical</a:t>
              </a:r>
            </a:p>
          </p:txBody>
        </p:sp>
        <p:sp>
          <p:nvSpPr>
            <p:cNvPr id="304" name="FALSE"/>
            <p:cNvSpPr txBox="1"/>
            <p:nvPr/>
          </p:nvSpPr>
          <p:spPr>
            <a:xfrm>
              <a:off x="193051" y="854336"/>
              <a:ext cx="3026111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FALSE</a:t>
              </a:r>
            </a:p>
          </p:txBody>
        </p:sp>
      </p:grpSp>
      <p:grpSp>
        <p:nvGrpSpPr>
          <p:cNvPr id="315" name="Group"/>
          <p:cNvGrpSpPr/>
          <p:nvPr/>
        </p:nvGrpSpPr>
        <p:grpSpPr>
          <a:xfrm>
            <a:off x="8329986" y="7185721"/>
            <a:ext cx="13096817" cy="2572329"/>
            <a:chOff x="0" y="0"/>
            <a:chExt cx="13096816" cy="2572327"/>
          </a:xfrm>
        </p:grpSpPr>
        <p:sp>
          <p:nvSpPr>
            <p:cNvPr id="306" name="Rounded Rectangle"/>
            <p:cNvSpPr/>
            <p:nvPr/>
          </p:nvSpPr>
          <p:spPr>
            <a:xfrm>
              <a:off x="0" y="0"/>
              <a:ext cx="13096817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314" name="Group"/>
            <p:cNvGrpSpPr/>
            <p:nvPr/>
          </p:nvGrpSpPr>
          <p:grpSpPr>
            <a:xfrm>
              <a:off x="193051" y="190289"/>
              <a:ext cx="12443984" cy="2191749"/>
              <a:chOff x="0" y="0"/>
              <a:chExt cx="12443982" cy="2191747"/>
            </a:xfrm>
          </p:grpSpPr>
          <p:sp>
            <p:nvSpPr>
              <p:cNvPr id="307" name="Rectangle"/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8" name="Line"/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9" name="Line"/>
              <p:cNvSpPr/>
              <p:nvPr/>
            </p:nvSpPr>
            <p:spPr>
              <a:xfrm flipV="1">
                <a:off x="6129633" y="12809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0" name="character"/>
              <p:cNvSpPr txBox="1"/>
              <p:nvPr/>
            </p:nvSpPr>
            <p:spPr>
              <a:xfrm>
                <a:off x="9825242" y="651428"/>
                <a:ext cx="261874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character</a:t>
                </a:r>
              </a:p>
            </p:txBody>
          </p:sp>
          <p:sp>
            <p:nvSpPr>
              <p:cNvPr id="311" name="&quot;1&quot;"/>
              <p:cNvSpPr txBox="1"/>
              <p:nvPr/>
            </p:nvSpPr>
            <p:spPr>
              <a:xfrm>
                <a:off x="10129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"1"</a:t>
                </a:r>
              </a:p>
            </p:txBody>
          </p:sp>
          <p:sp>
            <p:nvSpPr>
              <p:cNvPr id="312" name="&quot;two&quot;"/>
              <p:cNvSpPr txBox="1"/>
              <p:nvPr/>
            </p:nvSpPr>
            <p:spPr>
              <a:xfrm>
                <a:off x="3095516" y="651428"/>
                <a:ext cx="3026110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"two"</a:t>
                </a:r>
              </a:p>
            </p:txBody>
          </p:sp>
          <p:sp>
            <p:nvSpPr>
              <p:cNvPr id="313" name="&quot;FALSE&quot;"/>
              <p:cNvSpPr txBox="1"/>
              <p:nvPr/>
            </p:nvSpPr>
            <p:spPr>
              <a:xfrm>
                <a:off x="6129632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"FALSE"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Rectangle"/>
          <p:cNvSpPr/>
          <p:nvPr/>
        </p:nvSpPr>
        <p:spPr>
          <a:xfrm>
            <a:off x="8535737" y="972496"/>
            <a:ext cx="9217145" cy="2153540"/>
          </a:xfrm>
          <a:prstGeom prst="rect">
            <a:avLst/>
          </a:prstGeom>
          <a:solidFill>
            <a:srgbClr val="78AAD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8" name="Line"/>
          <p:cNvSpPr/>
          <p:nvPr/>
        </p:nvSpPr>
        <p:spPr>
          <a:xfrm flipV="1">
            <a:off x="11616829" y="959688"/>
            <a:ext cx="1" cy="2178939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9" name="Line"/>
          <p:cNvSpPr/>
          <p:nvPr/>
        </p:nvSpPr>
        <p:spPr>
          <a:xfrm flipV="1">
            <a:off x="14665372" y="972496"/>
            <a:ext cx="1" cy="2178940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0" name="character"/>
          <p:cNvSpPr txBox="1"/>
          <p:nvPr/>
        </p:nvSpPr>
        <p:spPr>
          <a:xfrm>
            <a:off x="18360981" y="1611116"/>
            <a:ext cx="26187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character</a:t>
            </a:r>
          </a:p>
        </p:txBody>
      </p:sp>
      <p:sp>
        <p:nvSpPr>
          <p:cNvPr id="321" name="&quot;1&quot;"/>
          <p:cNvSpPr txBox="1"/>
          <p:nvPr/>
        </p:nvSpPr>
        <p:spPr>
          <a:xfrm>
            <a:off x="8545867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"1"</a:t>
            </a:r>
          </a:p>
        </p:txBody>
      </p:sp>
      <p:sp>
        <p:nvSpPr>
          <p:cNvPr id="322" name="&quot;two&quot;"/>
          <p:cNvSpPr txBox="1"/>
          <p:nvPr/>
        </p:nvSpPr>
        <p:spPr>
          <a:xfrm>
            <a:off x="11631254" y="1611115"/>
            <a:ext cx="302611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"two"</a:t>
            </a:r>
          </a:p>
        </p:txBody>
      </p:sp>
      <p:sp>
        <p:nvSpPr>
          <p:cNvPr id="323" name="&quot;FALSE&quot;"/>
          <p:cNvSpPr txBox="1"/>
          <p:nvPr/>
        </p:nvSpPr>
        <p:spPr>
          <a:xfrm>
            <a:off x="14665371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"FALSE"</a:t>
            </a:r>
          </a:p>
        </p:txBody>
      </p:sp>
      <p:sp>
        <p:nvSpPr>
          <p:cNvPr id="324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Atomic Vector</a:t>
            </a:r>
          </a:p>
        </p:txBody>
      </p:sp>
      <p:pic>
        <p:nvPicPr>
          <p:cNvPr id="32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27" name="List"/>
          <p:cNvSpPr txBox="1"/>
          <p:nvPr/>
        </p:nvSpPr>
        <p:spPr>
          <a:xfrm>
            <a:off x="5045944" y="5384749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List</a:t>
            </a:r>
          </a:p>
        </p:txBody>
      </p:sp>
      <p:grpSp>
        <p:nvGrpSpPr>
          <p:cNvPr id="333" name="Group"/>
          <p:cNvGrpSpPr/>
          <p:nvPr/>
        </p:nvGrpSpPr>
        <p:grpSpPr>
          <a:xfrm>
            <a:off x="8329986" y="4619259"/>
            <a:ext cx="6573688" cy="2572328"/>
            <a:chOff x="0" y="0"/>
            <a:chExt cx="6573687" cy="2572327"/>
          </a:xfrm>
        </p:grpSpPr>
        <p:sp>
          <p:nvSpPr>
            <p:cNvPr id="328" name="Rectangle"/>
            <p:cNvSpPr/>
            <p:nvPr/>
          </p:nvSpPr>
          <p:spPr>
            <a:xfrm>
              <a:off x="205751" y="228471"/>
              <a:ext cx="3079686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29" name="double"/>
            <p:cNvSpPr txBox="1"/>
            <p:nvPr/>
          </p:nvSpPr>
          <p:spPr>
            <a:xfrm>
              <a:off x="3822135" y="835313"/>
              <a:ext cx="198437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double</a:t>
              </a:r>
            </a:p>
          </p:txBody>
        </p:sp>
        <p:sp>
          <p:nvSpPr>
            <p:cNvPr id="330" name="1"/>
            <p:cNvSpPr txBox="1"/>
            <p:nvPr/>
          </p:nvSpPr>
          <p:spPr>
            <a:xfrm>
              <a:off x="20953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31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2" name="1"/>
            <p:cNvSpPr txBox="1"/>
            <p:nvPr/>
          </p:nvSpPr>
          <p:spPr>
            <a:xfrm>
              <a:off x="21588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334" name="Rounded Rectangle"/>
          <p:cNvSpPr/>
          <p:nvPr/>
        </p:nvSpPr>
        <p:spPr>
          <a:xfrm>
            <a:off x="8329986" y="9752184"/>
            <a:ext cx="7462425" cy="3418789"/>
          </a:xfrm>
          <a:prstGeom prst="roundRect">
            <a:avLst>
              <a:gd name="adj" fmla="val 11286"/>
            </a:avLst>
          </a:prstGeom>
          <a:ln w="381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5" name="list"/>
          <p:cNvSpPr txBox="1"/>
          <p:nvPr/>
        </p:nvSpPr>
        <p:spPr>
          <a:xfrm>
            <a:off x="14215156" y="11010727"/>
            <a:ext cx="90043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list</a:t>
            </a:r>
          </a:p>
        </p:txBody>
      </p:sp>
      <p:grpSp>
        <p:nvGrpSpPr>
          <p:cNvPr id="345" name="Group"/>
          <p:cNvGrpSpPr/>
          <p:nvPr/>
        </p:nvGrpSpPr>
        <p:grpSpPr>
          <a:xfrm>
            <a:off x="8329986" y="7185721"/>
            <a:ext cx="13096817" cy="2572329"/>
            <a:chOff x="0" y="0"/>
            <a:chExt cx="13096816" cy="2572327"/>
          </a:xfrm>
        </p:grpSpPr>
        <p:sp>
          <p:nvSpPr>
            <p:cNvPr id="336" name="Rounded Rectangle"/>
            <p:cNvSpPr/>
            <p:nvPr/>
          </p:nvSpPr>
          <p:spPr>
            <a:xfrm>
              <a:off x="0" y="0"/>
              <a:ext cx="13096817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344" name="Group"/>
            <p:cNvGrpSpPr/>
            <p:nvPr/>
          </p:nvGrpSpPr>
          <p:grpSpPr>
            <a:xfrm>
              <a:off x="193051" y="190289"/>
              <a:ext cx="12443984" cy="2191749"/>
              <a:chOff x="0" y="0"/>
              <a:chExt cx="12443982" cy="2191747"/>
            </a:xfrm>
          </p:grpSpPr>
          <p:sp>
            <p:nvSpPr>
              <p:cNvPr id="337" name="Rectangle"/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38" name="Line"/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39" name="Line"/>
              <p:cNvSpPr/>
              <p:nvPr/>
            </p:nvSpPr>
            <p:spPr>
              <a:xfrm flipV="1">
                <a:off x="6129633" y="12809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40" name="character"/>
              <p:cNvSpPr txBox="1"/>
              <p:nvPr/>
            </p:nvSpPr>
            <p:spPr>
              <a:xfrm>
                <a:off x="9825242" y="651428"/>
                <a:ext cx="261874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character</a:t>
                </a:r>
              </a:p>
            </p:txBody>
          </p:sp>
          <p:sp>
            <p:nvSpPr>
              <p:cNvPr id="341" name="&quot;1&quot;"/>
              <p:cNvSpPr txBox="1"/>
              <p:nvPr/>
            </p:nvSpPr>
            <p:spPr>
              <a:xfrm>
                <a:off x="10129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"1"</a:t>
                </a:r>
              </a:p>
            </p:txBody>
          </p:sp>
          <p:sp>
            <p:nvSpPr>
              <p:cNvPr id="342" name="&quot;two&quot;"/>
              <p:cNvSpPr txBox="1"/>
              <p:nvPr/>
            </p:nvSpPr>
            <p:spPr>
              <a:xfrm>
                <a:off x="3095516" y="651428"/>
                <a:ext cx="3026110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"two"</a:t>
                </a:r>
              </a:p>
            </p:txBody>
          </p:sp>
          <p:sp>
            <p:nvSpPr>
              <p:cNvPr id="343" name="&quot;FALSE&quot;"/>
              <p:cNvSpPr txBox="1"/>
              <p:nvPr/>
            </p:nvSpPr>
            <p:spPr>
              <a:xfrm>
                <a:off x="6129632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"FALSE"</a:t>
                </a:r>
              </a:p>
            </p:txBody>
          </p:sp>
        </p:grpSp>
      </p:grpSp>
      <p:grpSp>
        <p:nvGrpSpPr>
          <p:cNvPr id="365" name="Group"/>
          <p:cNvGrpSpPr/>
          <p:nvPr/>
        </p:nvGrpSpPr>
        <p:grpSpPr>
          <a:xfrm>
            <a:off x="8537594" y="9987994"/>
            <a:ext cx="5009375" cy="2947168"/>
            <a:chOff x="0" y="0"/>
            <a:chExt cx="5009374" cy="2947166"/>
          </a:xfrm>
        </p:grpSpPr>
        <p:grpSp>
          <p:nvGrpSpPr>
            <p:cNvPr id="349" name="Group"/>
            <p:cNvGrpSpPr/>
            <p:nvPr/>
          </p:nvGrpSpPr>
          <p:grpSpPr>
            <a:xfrm>
              <a:off x="0" y="0"/>
              <a:ext cx="2514357" cy="983885"/>
              <a:chOff x="0" y="0"/>
              <a:chExt cx="2514356" cy="983884"/>
            </a:xfrm>
          </p:grpSpPr>
          <p:sp>
            <p:nvSpPr>
              <p:cNvPr id="346" name="Rectangle"/>
              <p:cNvSpPr/>
              <p:nvPr/>
            </p:nvSpPr>
            <p:spPr>
              <a:xfrm>
                <a:off x="78697" y="87387"/>
                <a:ext cx="1177943" cy="823704"/>
              </a:xfrm>
              <a:prstGeom prst="rect">
                <a:avLst/>
              </a:prstGeom>
              <a:solidFill>
                <a:srgbClr val="9BBC7C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47" name="double"/>
              <p:cNvSpPr txBox="1"/>
              <p:nvPr/>
            </p:nvSpPr>
            <p:spPr>
              <a:xfrm>
                <a:off x="1461678" y="319497"/>
                <a:ext cx="759486" cy="3448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2000">
                    <a:solidFill>
                      <a:srgbClr val="9CBE7E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double</a:t>
                </a:r>
              </a:p>
            </p:txBody>
          </p:sp>
          <p:sp>
            <p:nvSpPr>
              <p:cNvPr id="348" name="Rounded Rectangle"/>
              <p:cNvSpPr/>
              <p:nvPr/>
            </p:nvSpPr>
            <p:spPr>
              <a:xfrm>
                <a:off x="0" y="0"/>
                <a:ext cx="2514357" cy="983885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354" name="Group"/>
            <p:cNvGrpSpPr/>
            <p:nvPr/>
          </p:nvGrpSpPr>
          <p:grpSpPr>
            <a:xfrm>
              <a:off x="0" y="1963282"/>
              <a:ext cx="2514357" cy="983885"/>
              <a:chOff x="0" y="0"/>
              <a:chExt cx="2514356" cy="983884"/>
            </a:xfrm>
          </p:grpSpPr>
          <p:sp>
            <p:nvSpPr>
              <p:cNvPr id="350" name="Rounded Rectangle"/>
              <p:cNvSpPr/>
              <p:nvPr/>
            </p:nvSpPr>
            <p:spPr>
              <a:xfrm>
                <a:off x="0" y="0"/>
                <a:ext cx="2514357" cy="983885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51" name="Rectangle"/>
              <p:cNvSpPr/>
              <p:nvPr/>
            </p:nvSpPr>
            <p:spPr>
              <a:xfrm>
                <a:off x="78697" y="82509"/>
                <a:ext cx="1182801" cy="823703"/>
              </a:xfrm>
              <a:prstGeom prst="rect">
                <a:avLst/>
              </a:prstGeom>
              <a:solidFill>
                <a:srgbClr val="C0C0C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52" name="logical"/>
              <p:cNvSpPr txBox="1"/>
              <p:nvPr/>
            </p:nvSpPr>
            <p:spPr>
              <a:xfrm>
                <a:off x="1484387" y="326773"/>
                <a:ext cx="714068" cy="3448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2000">
                    <a:solidFill>
                      <a:srgbClr val="C0C0C0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logical</a:t>
                </a:r>
              </a:p>
            </p:txBody>
          </p:sp>
          <p:sp>
            <p:nvSpPr>
              <p:cNvPr id="353" name="FALSE"/>
              <p:cNvSpPr txBox="1"/>
              <p:nvPr/>
            </p:nvSpPr>
            <p:spPr>
              <a:xfrm>
                <a:off x="73839" y="326773"/>
                <a:ext cx="1157452" cy="3448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25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FALSE</a:t>
                </a:r>
              </a:p>
            </p:txBody>
          </p:sp>
        </p:grpSp>
        <p:grpSp>
          <p:nvGrpSpPr>
            <p:cNvPr id="364" name="Group"/>
            <p:cNvGrpSpPr/>
            <p:nvPr/>
          </p:nvGrpSpPr>
          <p:grpSpPr>
            <a:xfrm>
              <a:off x="0" y="981641"/>
              <a:ext cx="5009375" cy="983885"/>
              <a:chOff x="0" y="0"/>
              <a:chExt cx="5009374" cy="983884"/>
            </a:xfrm>
          </p:grpSpPr>
          <p:sp>
            <p:nvSpPr>
              <p:cNvPr id="355" name="Rounded Rectangle"/>
              <p:cNvSpPr/>
              <p:nvPr/>
            </p:nvSpPr>
            <p:spPr>
              <a:xfrm>
                <a:off x="0" y="0"/>
                <a:ext cx="5009375" cy="983885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363" name="Group"/>
              <p:cNvGrpSpPr/>
              <p:nvPr/>
            </p:nvGrpSpPr>
            <p:grpSpPr>
              <a:xfrm>
                <a:off x="73839" y="72783"/>
                <a:ext cx="4763197" cy="838318"/>
                <a:chOff x="0" y="0"/>
                <a:chExt cx="4763195" cy="838317"/>
              </a:xfrm>
            </p:grpSpPr>
            <p:sp>
              <p:nvSpPr>
                <p:cNvPr id="356" name="Rectangle"/>
                <p:cNvSpPr/>
                <p:nvPr/>
              </p:nvSpPr>
              <p:spPr>
                <a:xfrm>
                  <a:off x="0" y="4899"/>
                  <a:ext cx="3525447" cy="823703"/>
                </a:xfrm>
                <a:prstGeom prst="rect">
                  <a:avLst/>
                </a:prstGeom>
                <a:solidFill>
                  <a:srgbClr val="78AAD6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357" name="Line"/>
                <p:cNvSpPr/>
                <p:nvPr/>
              </p:nvSpPr>
              <p:spPr>
                <a:xfrm flipV="1">
                  <a:off x="1178480" y="0"/>
                  <a:ext cx="1" cy="833418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358" name="Line"/>
                <p:cNvSpPr/>
                <p:nvPr/>
              </p:nvSpPr>
              <p:spPr>
                <a:xfrm flipV="1">
                  <a:off x="2344511" y="4899"/>
                  <a:ext cx="1" cy="833419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359" name="character"/>
                <p:cNvSpPr txBox="1"/>
                <p:nvPr/>
              </p:nvSpPr>
              <p:spPr>
                <a:xfrm>
                  <a:off x="3713207" y="249163"/>
                  <a:ext cx="1049989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000">
                      <a:solidFill>
                        <a:srgbClr val="78AAD6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/>
                  <a:r>
                    <a:t>character</a:t>
                  </a:r>
                </a:p>
              </p:txBody>
            </p:sp>
            <p:sp>
              <p:nvSpPr>
                <p:cNvPr id="360" name="&quot;1&quot;"/>
                <p:cNvSpPr txBox="1"/>
                <p:nvPr/>
              </p:nvSpPr>
              <p:spPr>
                <a:xfrm>
                  <a:off x="3874" y="249163"/>
                  <a:ext cx="1175052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5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/>
                  <a:r>
                    <a:t>"1"</a:t>
                  </a:r>
                </a:p>
              </p:txBody>
            </p:sp>
            <p:sp>
              <p:nvSpPr>
                <p:cNvPr id="361" name="&quot;two&quot;"/>
                <p:cNvSpPr txBox="1"/>
                <p:nvPr/>
              </p:nvSpPr>
              <p:spPr>
                <a:xfrm>
                  <a:off x="1183997" y="249163"/>
                  <a:ext cx="1157452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5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/>
                  <a:r>
                    <a:t>"two"</a:t>
                  </a:r>
                </a:p>
              </p:txBody>
            </p:sp>
            <p:sp>
              <p:nvSpPr>
                <p:cNvPr id="362" name="&quot;FALSE&quot;"/>
                <p:cNvSpPr txBox="1"/>
                <p:nvPr/>
              </p:nvSpPr>
              <p:spPr>
                <a:xfrm>
                  <a:off x="2344510" y="249163"/>
                  <a:ext cx="1175052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5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/>
                  <a:r>
                    <a:t>"FALSE"</a:t>
                  </a:r>
                </a:p>
              </p:txBody>
            </p:sp>
          </p:grpSp>
        </p:grpSp>
      </p:grpSp>
      <p:sp>
        <p:nvSpPr>
          <p:cNvPr id="366" name="1"/>
          <p:cNvSpPr txBox="1"/>
          <p:nvPr/>
        </p:nvSpPr>
        <p:spPr>
          <a:xfrm>
            <a:off x="8620166" y="10319646"/>
            <a:ext cx="1175051" cy="344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Your Turn 1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1</a:t>
            </a:r>
          </a:p>
        </p:txBody>
      </p:sp>
      <p:sp>
        <p:nvSpPr>
          <p:cNvPr id="369" name="Here is a list:"/>
          <p:cNvSpPr txBox="1"/>
          <p:nvPr>
            <p:ph type="body" sz="quarter" idx="4294967295"/>
          </p:nvPr>
        </p:nvSpPr>
        <p:spPr>
          <a:xfrm>
            <a:off x="2433109" y="2189959"/>
            <a:ext cx="5010575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Here is a list:</a:t>
            </a:r>
          </a:p>
        </p:txBody>
      </p:sp>
      <p:sp>
        <p:nvSpPr>
          <p:cNvPr id="370" name="a_list &lt;- list(num = c(8, 9),…"/>
          <p:cNvSpPr txBox="1"/>
          <p:nvPr/>
        </p:nvSpPr>
        <p:spPr>
          <a:xfrm>
            <a:off x="2433109" y="3644127"/>
            <a:ext cx="13767435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algn="l"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a_list &lt;- list(num = c(8, 9), </a:t>
            </a:r>
          </a:p>
          <a:p>
            <a:pPr algn="l"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        log = TRUE,    </a:t>
            </a:r>
          </a:p>
          <a:p>
            <a:pPr algn="l"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        cha = c("a", "b", "c"))</a:t>
            </a:r>
          </a:p>
        </p:txBody>
      </p:sp>
      <p:grpSp>
        <p:nvGrpSpPr>
          <p:cNvPr id="373" name="Group"/>
          <p:cNvGrpSpPr/>
          <p:nvPr/>
        </p:nvGrpSpPr>
        <p:grpSpPr>
          <a:xfrm>
            <a:off x="2433108" y="7631494"/>
            <a:ext cx="19517784" cy="4690217"/>
            <a:chOff x="0" y="0"/>
            <a:chExt cx="19517782" cy="4690215"/>
          </a:xfrm>
        </p:grpSpPr>
        <p:sp>
          <p:nvSpPr>
            <p:cNvPr id="371" name="Here are two subsetting commands. Do they return the same values? Run the code chunks to confirm"/>
            <p:cNvSpPr txBox="1"/>
            <p:nvPr/>
          </p:nvSpPr>
          <p:spPr>
            <a:xfrm>
              <a:off x="0" y="-1"/>
              <a:ext cx="19517783" cy="2501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 algn="l">
                <a:spcBef>
                  <a:spcPts val="1000"/>
                </a:spcBef>
                <a:defRPr sz="60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Here are two subsetting commands. Do they return the same values? Run the code chunks to confirm</a:t>
              </a:r>
            </a:p>
          </p:txBody>
        </p:sp>
        <p:sp>
          <p:nvSpPr>
            <p:cNvPr id="372" name="a_list[&quot;num&quot;]…"/>
            <p:cNvSpPr txBox="1"/>
            <p:nvPr/>
          </p:nvSpPr>
          <p:spPr>
            <a:xfrm>
              <a:off x="25836" y="1971066"/>
              <a:ext cx="13447849" cy="2719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/>
            <a:p>
              <a:pPr algn="l">
                <a:spcBef>
                  <a:spcPts val="24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a_list["num"]</a:t>
              </a:r>
            </a:p>
            <a:p>
              <a:pPr algn="l"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a_list$num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ectangle"/>
          <p:cNvSpPr/>
          <p:nvPr/>
        </p:nvSpPr>
        <p:spPr>
          <a:xfrm>
            <a:off x="1014986" y="1220735"/>
            <a:ext cx="22139804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76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78" name="a_list[&quot;num&quot;]"/>
          <p:cNvSpPr txBox="1"/>
          <p:nvPr/>
        </p:nvSpPr>
        <p:spPr>
          <a:xfrm>
            <a:off x="1473619" y="1278783"/>
            <a:ext cx="5273569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a_list["num"]</a:t>
            </a:r>
          </a:p>
        </p:txBody>
      </p:sp>
      <p:sp>
        <p:nvSpPr>
          <p:cNvPr id="379" name="Rectangle"/>
          <p:cNvSpPr/>
          <p:nvPr/>
        </p:nvSpPr>
        <p:spPr>
          <a:xfrm>
            <a:off x="1014986" y="6591351"/>
            <a:ext cx="22139804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0" name="a_list$num"/>
          <p:cNvSpPr txBox="1"/>
          <p:nvPr/>
        </p:nvSpPr>
        <p:spPr>
          <a:xfrm>
            <a:off x="1473619" y="6649401"/>
            <a:ext cx="527356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a_list$num</a:t>
            </a:r>
          </a:p>
        </p:txBody>
      </p:sp>
      <p:sp>
        <p:nvSpPr>
          <p:cNvPr id="381" name="[1] 8 9"/>
          <p:cNvSpPr txBox="1"/>
          <p:nvPr/>
        </p:nvSpPr>
        <p:spPr>
          <a:xfrm>
            <a:off x="1004051" y="8185105"/>
            <a:ext cx="527356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[1] 8 9</a:t>
            </a:r>
          </a:p>
        </p:txBody>
      </p:sp>
      <p:sp>
        <p:nvSpPr>
          <p:cNvPr id="382" name="$num…"/>
          <p:cNvSpPr txBox="1"/>
          <p:nvPr/>
        </p:nvSpPr>
        <p:spPr>
          <a:xfrm>
            <a:off x="1004051" y="2509585"/>
            <a:ext cx="5273569" cy="2172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$num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[1] 8 9</a:t>
            </a:r>
          </a:p>
        </p:txBody>
      </p:sp>
      <p:grpSp>
        <p:nvGrpSpPr>
          <p:cNvPr id="385" name="Group"/>
          <p:cNvGrpSpPr/>
          <p:nvPr/>
        </p:nvGrpSpPr>
        <p:grpSpPr>
          <a:xfrm>
            <a:off x="4548498" y="2640393"/>
            <a:ext cx="8592345" cy="8800436"/>
            <a:chOff x="-1569243" y="0"/>
            <a:chExt cx="8592343" cy="8800435"/>
          </a:xfrm>
        </p:grpSpPr>
        <p:sp>
          <p:nvSpPr>
            <p:cNvPr id="383" name="An atomic vector"/>
            <p:cNvSpPr/>
            <p:nvPr/>
          </p:nvSpPr>
          <p:spPr>
            <a:xfrm>
              <a:off x="-1569244" y="5625435"/>
              <a:ext cx="8592344" cy="3175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31" y="0"/>
                  </a:moveTo>
                  <a:cubicBezTo>
                    <a:pt x="4551" y="0"/>
                    <a:pt x="4148" y="850"/>
                    <a:pt x="4005" y="2020"/>
                  </a:cubicBezTo>
                  <a:lnTo>
                    <a:pt x="0" y="2713"/>
                  </a:lnTo>
                  <a:lnTo>
                    <a:pt x="3945" y="3756"/>
                  </a:lnTo>
                  <a:lnTo>
                    <a:pt x="3945" y="18660"/>
                  </a:lnTo>
                  <a:cubicBezTo>
                    <a:pt x="3945" y="20284"/>
                    <a:pt x="4431" y="21600"/>
                    <a:pt x="5031" y="21600"/>
                  </a:cubicBezTo>
                  <a:lnTo>
                    <a:pt x="20514" y="21600"/>
                  </a:lnTo>
                  <a:cubicBezTo>
                    <a:pt x="21114" y="21600"/>
                    <a:pt x="21600" y="20284"/>
                    <a:pt x="21600" y="18660"/>
                  </a:cubicBezTo>
                  <a:lnTo>
                    <a:pt x="21600" y="2940"/>
                  </a:lnTo>
                  <a:cubicBezTo>
                    <a:pt x="21600" y="1316"/>
                    <a:pt x="21114" y="0"/>
                    <a:pt x="20514" y="0"/>
                  </a:cubicBezTo>
                  <a:lnTo>
                    <a:pt x="5031" y="0"/>
                  </a:lnTo>
                  <a:close/>
                </a:path>
              </a:pathLst>
            </a:custGeom>
            <a:solidFill>
              <a:srgbClr val="A0C28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b="1" sz="47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An atomic vector</a:t>
              </a:r>
            </a:p>
          </p:txBody>
        </p:sp>
        <p:sp>
          <p:nvSpPr>
            <p:cNvPr id="384" name="A list…"/>
            <p:cNvSpPr/>
            <p:nvPr/>
          </p:nvSpPr>
          <p:spPr>
            <a:xfrm>
              <a:off x="-1265238" y="0"/>
              <a:ext cx="8287545" cy="317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426" y="0"/>
                  </a:moveTo>
                  <a:cubicBezTo>
                    <a:pt x="3821" y="0"/>
                    <a:pt x="3332" y="1247"/>
                    <a:pt x="3305" y="2808"/>
                  </a:cubicBezTo>
                  <a:lnTo>
                    <a:pt x="0" y="3672"/>
                  </a:lnTo>
                  <a:lnTo>
                    <a:pt x="3300" y="4539"/>
                  </a:lnTo>
                  <a:lnTo>
                    <a:pt x="3300" y="18660"/>
                  </a:lnTo>
                  <a:cubicBezTo>
                    <a:pt x="3300" y="20284"/>
                    <a:pt x="3804" y="21600"/>
                    <a:pt x="4426" y="21600"/>
                  </a:cubicBezTo>
                  <a:lnTo>
                    <a:pt x="20474" y="21600"/>
                  </a:lnTo>
                  <a:cubicBezTo>
                    <a:pt x="21096" y="21600"/>
                    <a:pt x="21600" y="20284"/>
                    <a:pt x="21600" y="18660"/>
                  </a:cubicBezTo>
                  <a:lnTo>
                    <a:pt x="21600" y="2940"/>
                  </a:lnTo>
                  <a:cubicBezTo>
                    <a:pt x="21600" y="1316"/>
                    <a:pt x="21096" y="0"/>
                    <a:pt x="20474" y="0"/>
                  </a:cubicBezTo>
                  <a:lnTo>
                    <a:pt x="4426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>
                <a:lnSpc>
                  <a:spcPct val="90000"/>
                </a:lnSpc>
                <a:defRPr b="1" sz="47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A list  </a:t>
              </a:r>
            </a:p>
            <a:p>
              <a:pPr>
                <a:lnSpc>
                  <a:spcPct val="90000"/>
                </a:lnSpc>
                <a:defRPr b="1" sz="47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b="0"/>
                <a:t>(with one element named num that contains an atomic vector)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Rectangle"/>
          <p:cNvSpPr/>
          <p:nvPr/>
        </p:nvSpPr>
        <p:spPr>
          <a:xfrm>
            <a:off x="1014986" y="4726197"/>
            <a:ext cx="22354028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8" name="lst"/>
          <p:cNvSpPr txBox="1"/>
          <p:nvPr/>
        </p:nvSpPr>
        <p:spPr>
          <a:xfrm>
            <a:off x="2936319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lst</a:t>
            </a:r>
          </a:p>
        </p:txBody>
      </p:sp>
      <p:grpSp>
        <p:nvGrpSpPr>
          <p:cNvPr id="442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389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90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91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92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93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</a:p>
          </p:txBody>
        </p:sp>
        <p:sp>
          <p:nvSpPr>
            <p:cNvPr id="394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95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96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97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98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99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403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400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01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02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404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05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</a:p>
          </p:txBody>
        </p:sp>
        <p:sp>
          <p:nvSpPr>
            <p:cNvPr id="406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</a:p>
          </p:txBody>
        </p:sp>
        <p:sp>
          <p:nvSpPr>
            <p:cNvPr id="407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08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09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417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410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415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411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12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13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14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  <p:sp>
            <p:nvSpPr>
              <p:cNvPr id="416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425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418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423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419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20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21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22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  <p:sp>
            <p:nvSpPr>
              <p:cNvPr id="424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433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426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431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427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28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29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30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  <p:sp>
            <p:nvSpPr>
              <p:cNvPr id="432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440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434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35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436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437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438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439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441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443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4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c("a", "b", "c")</a:t>
            </a:r>
          </a:p>
        </p:txBody>
      </p:sp>
      <p:sp>
        <p:nvSpPr>
          <p:cNvPr id="445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6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7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c(8, 9)</a:t>
            </a:r>
          </a:p>
        </p:txBody>
      </p:sp>
      <p:sp>
        <p:nvSpPr>
          <p:cNvPr id="448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TRUE</a:t>
            </a:r>
          </a:p>
        </p:txBody>
      </p:sp>
      <p:grpSp>
        <p:nvGrpSpPr>
          <p:cNvPr id="523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463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455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4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45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5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5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5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5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462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45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45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5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5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6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6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grpSp>
          <p:nvGrpSpPr>
            <p:cNvPr id="478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470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6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46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6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6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6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6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477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47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47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7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7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7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7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grpSp>
          <p:nvGrpSpPr>
            <p:cNvPr id="493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485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7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48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8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8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8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8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492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48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48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8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8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9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9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grpSp>
          <p:nvGrpSpPr>
            <p:cNvPr id="508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500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9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49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9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9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9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9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507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50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50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50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50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50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50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grpSp>
          <p:nvGrpSpPr>
            <p:cNvPr id="515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509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10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511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512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513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514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522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516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17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518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519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520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521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pic>
        <p:nvPicPr>
          <p:cNvPr id="52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526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num</a:t>
            </a:r>
          </a:p>
        </p:txBody>
      </p:sp>
      <p:sp>
        <p:nvSpPr>
          <p:cNvPr id="527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log</a:t>
            </a:r>
          </a:p>
        </p:txBody>
      </p:sp>
      <p:sp>
        <p:nvSpPr>
          <p:cNvPr id="528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cha</a:t>
            </a:r>
          </a:p>
        </p:txBody>
      </p:sp>
      <p:sp>
        <p:nvSpPr>
          <p:cNvPr id="529" name="lst &lt;- list(num = c(8,9), log = TRUE, cha = c(&quot;a&quot;, &quot;b&quot;, &quot;c&quot;))"/>
          <p:cNvSpPr txBox="1"/>
          <p:nvPr/>
        </p:nvSpPr>
        <p:spPr>
          <a:xfrm>
            <a:off x="1249412" y="4694447"/>
            <a:ext cx="22078086" cy="1314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lst &lt;- list(num = c(8,9), log = TRUE, cha = c("a", "b", "c"))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2" grpId="1"/>
      <p:bldP build="whole" bldLvl="1" animBg="1" rev="0" advAuto="0" spid="523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Rectangle"/>
          <p:cNvSpPr/>
          <p:nvPr/>
        </p:nvSpPr>
        <p:spPr>
          <a:xfrm>
            <a:off x="1014986" y="5983497"/>
            <a:ext cx="5630633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585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532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3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4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5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6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</a:p>
          </p:txBody>
        </p:sp>
        <p:sp>
          <p:nvSpPr>
            <p:cNvPr id="537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8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9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40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41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42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546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543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44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45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547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48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</a:p>
          </p:txBody>
        </p:sp>
        <p:sp>
          <p:nvSpPr>
            <p:cNvPr id="549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</a:p>
          </p:txBody>
        </p:sp>
        <p:sp>
          <p:nvSpPr>
            <p:cNvPr id="550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51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52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560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553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558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554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555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556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557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  <p:sp>
            <p:nvSpPr>
              <p:cNvPr id="559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568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561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566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562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563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564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565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  <p:sp>
            <p:nvSpPr>
              <p:cNvPr id="567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576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569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574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570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571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572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573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  <p:sp>
            <p:nvSpPr>
              <p:cNvPr id="575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583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577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78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579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580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581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582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584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586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7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c("a", "b", "c")</a:t>
            </a:r>
          </a:p>
        </p:txBody>
      </p:sp>
      <p:sp>
        <p:nvSpPr>
          <p:cNvPr id="588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9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0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c(8, 9)</a:t>
            </a:r>
          </a:p>
        </p:txBody>
      </p:sp>
      <p:sp>
        <p:nvSpPr>
          <p:cNvPr id="591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TRUE</a:t>
            </a:r>
          </a:p>
        </p:txBody>
      </p:sp>
      <p:grpSp>
        <p:nvGrpSpPr>
          <p:cNvPr id="666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606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598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59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59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59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59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59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59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605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59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60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0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0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0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0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grpSp>
          <p:nvGrpSpPr>
            <p:cNvPr id="621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613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60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60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0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1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1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1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620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61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61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1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1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1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1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grpSp>
          <p:nvGrpSpPr>
            <p:cNvPr id="636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628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62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62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2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2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2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2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635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62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63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3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3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3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3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grpSp>
          <p:nvGrpSpPr>
            <p:cNvPr id="651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643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63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63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3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4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4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4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650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64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64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4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4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4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4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grpSp>
          <p:nvGrpSpPr>
            <p:cNvPr id="658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652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53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54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55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56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57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665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659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60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61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62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63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64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pic>
        <p:nvPicPr>
          <p:cNvPr id="66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69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num</a:t>
            </a:r>
          </a:p>
        </p:txBody>
      </p:sp>
      <p:sp>
        <p:nvSpPr>
          <p:cNvPr id="670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log</a:t>
            </a:r>
          </a:p>
        </p:txBody>
      </p:sp>
      <p:sp>
        <p:nvSpPr>
          <p:cNvPr id="671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cha</a:t>
            </a:r>
          </a:p>
        </p:txBody>
      </p:sp>
      <p:sp>
        <p:nvSpPr>
          <p:cNvPr id="672" name="lst[&quot;num&quot;]"/>
          <p:cNvSpPr txBox="1"/>
          <p:nvPr/>
        </p:nvSpPr>
        <p:spPr>
          <a:xfrm>
            <a:off x="1473619" y="6041545"/>
            <a:ext cx="4943011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lst["num"]</a:t>
            </a:r>
          </a:p>
        </p:txBody>
      </p:sp>
      <p:grpSp>
        <p:nvGrpSpPr>
          <p:cNvPr id="761" name="Group"/>
          <p:cNvGrpSpPr/>
          <p:nvPr/>
        </p:nvGrpSpPr>
        <p:grpSpPr>
          <a:xfrm>
            <a:off x="7593765" y="3601263"/>
            <a:ext cx="8767266" cy="3401928"/>
            <a:chOff x="0" y="0"/>
            <a:chExt cx="8767265" cy="3401926"/>
          </a:xfrm>
        </p:grpSpPr>
        <p:grpSp>
          <p:nvGrpSpPr>
            <p:cNvPr id="726" name="Group"/>
            <p:cNvGrpSpPr/>
            <p:nvPr/>
          </p:nvGrpSpPr>
          <p:grpSpPr>
            <a:xfrm>
              <a:off x="-1" y="642302"/>
              <a:ext cx="4713367" cy="2759625"/>
              <a:chOff x="0" y="0"/>
              <a:chExt cx="4713365" cy="2759623"/>
            </a:xfrm>
          </p:grpSpPr>
          <p:sp>
            <p:nvSpPr>
              <p:cNvPr id="673" name="Rectangle"/>
              <p:cNvSpPr/>
              <p:nvPr/>
            </p:nvSpPr>
            <p:spPr>
              <a:xfrm>
                <a:off x="1461210" y="557219"/>
                <a:ext cx="317656" cy="381186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74" name="Rectangle"/>
              <p:cNvSpPr/>
              <p:nvPr/>
            </p:nvSpPr>
            <p:spPr>
              <a:xfrm>
                <a:off x="1927104" y="578395"/>
                <a:ext cx="317655" cy="381187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75" name="Rectangle"/>
              <p:cNvSpPr/>
              <p:nvPr/>
            </p:nvSpPr>
            <p:spPr>
              <a:xfrm>
                <a:off x="2922421" y="366626"/>
                <a:ext cx="42355" cy="783549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76" name="Rectangle"/>
              <p:cNvSpPr/>
              <p:nvPr/>
            </p:nvSpPr>
            <p:spPr>
              <a:xfrm>
                <a:off x="889432" y="557219"/>
                <a:ext cx="232948" cy="465894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77" name="Shape"/>
              <p:cNvSpPr/>
              <p:nvPr/>
            </p:nvSpPr>
            <p:spPr>
              <a:xfrm>
                <a:off x="450796" y="1076013"/>
                <a:ext cx="161351" cy="254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39"/>
                    </a:lnTo>
                    <a:lnTo>
                      <a:pt x="0" y="5973"/>
                    </a:lnTo>
                    <a:lnTo>
                      <a:pt x="3815" y="12458"/>
                    </a:lnTo>
                    <a:lnTo>
                      <a:pt x="9053" y="17577"/>
                    </a:lnTo>
                    <a:lnTo>
                      <a:pt x="2026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5759999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</a:p>
            </p:txBody>
          </p:sp>
          <p:sp>
            <p:nvSpPr>
              <p:cNvPr id="678" name="Rectangle"/>
              <p:cNvSpPr/>
              <p:nvPr/>
            </p:nvSpPr>
            <p:spPr>
              <a:xfrm>
                <a:off x="571778" y="980758"/>
                <a:ext cx="211770" cy="825903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79" name="Rectangle"/>
              <p:cNvSpPr/>
              <p:nvPr/>
            </p:nvSpPr>
            <p:spPr>
              <a:xfrm>
                <a:off x="720017" y="1806660"/>
                <a:ext cx="3896563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80" name="Rectangle"/>
              <p:cNvSpPr/>
              <p:nvPr/>
            </p:nvSpPr>
            <p:spPr>
              <a:xfrm>
                <a:off x="656486" y="874873"/>
                <a:ext cx="3917740" cy="1016496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81" name="Triangle"/>
              <p:cNvSpPr/>
              <p:nvPr/>
            </p:nvSpPr>
            <p:spPr>
              <a:xfrm flipH="1">
                <a:off x="-1" y="1933722"/>
                <a:ext cx="741195" cy="635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82" name="Rectangle"/>
              <p:cNvSpPr/>
              <p:nvPr/>
            </p:nvSpPr>
            <p:spPr>
              <a:xfrm>
                <a:off x="2858891" y="811342"/>
                <a:ext cx="910610" cy="1122381"/>
              </a:xfrm>
              <a:prstGeom prst="rect">
                <a:avLst/>
              </a:prstGeom>
              <a:gradFill flip="none" rotWithShape="1">
                <a:gsLst>
                  <a:gs pos="3667">
                    <a:srgbClr val="58596B"/>
                  </a:gs>
                  <a:gs pos="62015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83" name="Rectangle"/>
              <p:cNvSpPr/>
              <p:nvPr/>
            </p:nvSpPr>
            <p:spPr>
              <a:xfrm>
                <a:off x="3600084" y="663103"/>
                <a:ext cx="1058850" cy="1249443"/>
              </a:xfrm>
              <a:prstGeom prst="rect">
                <a:avLst/>
              </a:prstGeom>
              <a:gradFill flip="none" rotWithShape="1">
                <a:gsLst>
                  <a:gs pos="0">
                    <a:srgbClr val="58596B"/>
                  </a:gs>
                  <a:gs pos="60569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687" name="Group"/>
              <p:cNvGrpSpPr/>
              <p:nvPr/>
            </p:nvGrpSpPr>
            <p:grpSpPr>
              <a:xfrm>
                <a:off x="3663615" y="874873"/>
                <a:ext cx="952965" cy="508248"/>
                <a:chOff x="0" y="0"/>
                <a:chExt cx="952963" cy="508247"/>
              </a:xfrm>
            </p:grpSpPr>
            <p:sp>
              <p:nvSpPr>
                <p:cNvPr id="684" name="Rectangle"/>
                <p:cNvSpPr/>
                <p:nvPr/>
              </p:nvSpPr>
              <p:spPr>
                <a:xfrm>
                  <a:off x="0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685" name="Rectangle"/>
                <p:cNvSpPr/>
                <p:nvPr/>
              </p:nvSpPr>
              <p:spPr>
                <a:xfrm>
                  <a:off x="329872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686" name="Rectangle"/>
                <p:cNvSpPr/>
                <p:nvPr/>
              </p:nvSpPr>
              <p:spPr>
                <a:xfrm>
                  <a:off x="659744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688" name="Rectangle"/>
              <p:cNvSpPr/>
              <p:nvPr/>
            </p:nvSpPr>
            <p:spPr>
              <a:xfrm>
                <a:off x="1440034" y="1976076"/>
                <a:ext cx="338832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89" name="Shape"/>
              <p:cNvSpPr/>
              <p:nvPr/>
            </p:nvSpPr>
            <p:spPr>
              <a:xfrm>
                <a:off x="718941" y="0"/>
                <a:ext cx="572772" cy="65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960" y="21431"/>
                    </a:moveTo>
                    <a:lnTo>
                      <a:pt x="0" y="290"/>
                    </a:lnTo>
                    <a:lnTo>
                      <a:pt x="21600" y="0"/>
                    </a:lnTo>
                    <a:lnTo>
                      <a:pt x="16902" y="21600"/>
                    </a:lnTo>
                    <a:lnTo>
                      <a:pt x="4960" y="21431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</a:p>
            </p:txBody>
          </p:sp>
          <p:sp>
            <p:nvSpPr>
              <p:cNvPr id="690" name="Shape"/>
              <p:cNvSpPr/>
              <p:nvPr/>
            </p:nvSpPr>
            <p:spPr>
              <a:xfrm flipH="1">
                <a:off x="3506277" y="208191"/>
                <a:ext cx="1207089" cy="48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8" y="0"/>
                    </a:moveTo>
                    <a:lnTo>
                      <a:pt x="0" y="20796"/>
                    </a:lnTo>
                    <a:lnTo>
                      <a:pt x="21600" y="21600"/>
                    </a:lnTo>
                    <a:lnTo>
                      <a:pt x="21600" y="10836"/>
                    </a:lnTo>
                    <a:lnTo>
                      <a:pt x="8652" y="560"/>
                    </a:lnTo>
                    <a:lnTo>
                      <a:pt x="6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D4956"/>
                  </a:gs>
                  <a:gs pos="0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</a:p>
            </p:txBody>
          </p:sp>
          <p:sp>
            <p:nvSpPr>
              <p:cNvPr id="691" name="Rectangle"/>
              <p:cNvSpPr/>
              <p:nvPr/>
            </p:nvSpPr>
            <p:spPr>
              <a:xfrm rot="16200000">
                <a:off x="2403586" y="461922"/>
                <a:ext cx="21178" cy="2350645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92" name="Rectangle"/>
              <p:cNvSpPr/>
              <p:nvPr/>
            </p:nvSpPr>
            <p:spPr>
              <a:xfrm rot="16200000">
                <a:off x="2583590" y="726634"/>
                <a:ext cx="21178" cy="1969460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93" name="Rectangle"/>
              <p:cNvSpPr/>
              <p:nvPr/>
            </p:nvSpPr>
            <p:spPr>
              <a:xfrm rot="2400000">
                <a:off x="1147266" y="1602235"/>
                <a:ext cx="21178" cy="296479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701" name="Group"/>
              <p:cNvGrpSpPr/>
              <p:nvPr/>
            </p:nvGrpSpPr>
            <p:grpSpPr>
              <a:xfrm>
                <a:off x="3684792" y="1849014"/>
                <a:ext cx="910611" cy="910610"/>
                <a:chOff x="0" y="0"/>
                <a:chExt cx="910609" cy="910609"/>
              </a:xfrm>
            </p:grpSpPr>
            <p:sp>
              <p:nvSpPr>
                <p:cNvPr id="694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grpSp>
              <p:nvGrpSpPr>
                <p:cNvPr id="699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695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696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697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698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</p:grpSp>
            <p:sp>
              <p:nvSpPr>
                <p:cNvPr id="700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709" name="Group"/>
              <p:cNvGrpSpPr/>
              <p:nvPr/>
            </p:nvGrpSpPr>
            <p:grpSpPr>
              <a:xfrm>
                <a:off x="2753006" y="1849014"/>
                <a:ext cx="910610" cy="910610"/>
                <a:chOff x="0" y="0"/>
                <a:chExt cx="910609" cy="910609"/>
              </a:xfrm>
            </p:grpSpPr>
            <p:sp>
              <p:nvSpPr>
                <p:cNvPr id="702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grpSp>
              <p:nvGrpSpPr>
                <p:cNvPr id="707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703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704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705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706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</p:grpSp>
            <p:sp>
              <p:nvSpPr>
                <p:cNvPr id="708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717" name="Group"/>
              <p:cNvGrpSpPr/>
              <p:nvPr/>
            </p:nvGrpSpPr>
            <p:grpSpPr>
              <a:xfrm>
                <a:off x="1821219" y="1849014"/>
                <a:ext cx="910611" cy="910610"/>
                <a:chOff x="0" y="0"/>
                <a:chExt cx="910609" cy="910609"/>
              </a:xfrm>
            </p:grpSpPr>
            <p:sp>
              <p:nvSpPr>
                <p:cNvPr id="710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grpSp>
              <p:nvGrpSpPr>
                <p:cNvPr id="715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711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712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713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714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</p:grpSp>
            <p:sp>
              <p:nvSpPr>
                <p:cNvPr id="716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724" name="Group"/>
              <p:cNvGrpSpPr/>
              <p:nvPr/>
            </p:nvGrpSpPr>
            <p:grpSpPr>
              <a:xfrm>
                <a:off x="804724" y="2145491"/>
                <a:ext cx="592956" cy="592956"/>
                <a:chOff x="0" y="0"/>
                <a:chExt cx="592954" cy="592954"/>
              </a:xfrm>
            </p:grpSpPr>
            <p:sp>
              <p:nvSpPr>
                <p:cNvPr id="718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719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720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721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722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723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725" name="Rectangle"/>
              <p:cNvSpPr/>
              <p:nvPr/>
            </p:nvSpPr>
            <p:spPr>
              <a:xfrm rot="2400000">
                <a:off x="1538890" y="1682809"/>
                <a:ext cx="21178" cy="211771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727" name="Rectangle"/>
            <p:cNvSpPr/>
            <p:nvPr/>
          </p:nvSpPr>
          <p:spPr>
            <a:xfrm>
              <a:off x="4849526" y="966574"/>
              <a:ext cx="3917740" cy="211769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28" name="c(8, 9)"/>
            <p:cNvSpPr txBox="1"/>
            <p:nvPr/>
          </p:nvSpPr>
          <p:spPr>
            <a:xfrm>
              <a:off x="5167181" y="1493669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c(8, 9)</a:t>
              </a:r>
            </a:p>
          </p:txBody>
        </p:sp>
        <p:grpSp>
          <p:nvGrpSpPr>
            <p:cNvPr id="759" name="Group"/>
            <p:cNvGrpSpPr/>
            <p:nvPr/>
          </p:nvGrpSpPr>
          <p:grpSpPr>
            <a:xfrm>
              <a:off x="5103650" y="2703086"/>
              <a:ext cx="3451847" cy="592956"/>
              <a:chOff x="0" y="0"/>
              <a:chExt cx="3451845" cy="592954"/>
            </a:xfrm>
          </p:grpSpPr>
          <p:grpSp>
            <p:nvGrpSpPr>
              <p:cNvPr id="743" name="Group"/>
              <p:cNvGrpSpPr/>
              <p:nvPr/>
            </p:nvGrpSpPr>
            <p:grpSpPr>
              <a:xfrm>
                <a:off x="0" y="0"/>
                <a:ext cx="1207088" cy="592955"/>
                <a:chOff x="0" y="0"/>
                <a:chExt cx="1207087" cy="592954"/>
              </a:xfrm>
            </p:grpSpPr>
            <p:grpSp>
              <p:nvGrpSpPr>
                <p:cNvPr id="735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729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730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731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732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733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734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742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736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737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738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739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740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741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  <p:grpSp>
            <p:nvGrpSpPr>
              <p:cNvPr id="758" name="Group"/>
              <p:cNvGrpSpPr/>
              <p:nvPr/>
            </p:nvGrpSpPr>
            <p:grpSpPr>
              <a:xfrm>
                <a:off x="2244758" y="0"/>
                <a:ext cx="1207088" cy="592955"/>
                <a:chOff x="0" y="0"/>
                <a:chExt cx="1207087" cy="592954"/>
              </a:xfrm>
            </p:grpSpPr>
            <p:grpSp>
              <p:nvGrpSpPr>
                <p:cNvPr id="750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744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745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746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747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748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749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757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751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752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753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754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755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756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</p:grpSp>
        <p:sp>
          <p:nvSpPr>
            <p:cNvPr id="760" name="num"/>
            <p:cNvSpPr txBox="1"/>
            <p:nvPr/>
          </p:nvSpPr>
          <p:spPr>
            <a:xfrm>
              <a:off x="5156592" y="0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num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Rectangle"/>
          <p:cNvSpPr/>
          <p:nvPr/>
        </p:nvSpPr>
        <p:spPr>
          <a:xfrm>
            <a:off x="1014986" y="8485193"/>
            <a:ext cx="5630633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4" name="Rectangle"/>
          <p:cNvSpPr/>
          <p:nvPr/>
        </p:nvSpPr>
        <p:spPr>
          <a:xfrm>
            <a:off x="1014986" y="5983497"/>
            <a:ext cx="5630633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818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765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66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67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68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69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</a:p>
          </p:txBody>
        </p:sp>
        <p:sp>
          <p:nvSpPr>
            <p:cNvPr id="770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1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2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3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4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5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779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776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77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78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780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81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</a:p>
          </p:txBody>
        </p:sp>
        <p:sp>
          <p:nvSpPr>
            <p:cNvPr id="782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</a:p>
          </p:txBody>
        </p:sp>
        <p:sp>
          <p:nvSpPr>
            <p:cNvPr id="783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84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85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793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786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791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787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788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789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790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  <p:sp>
            <p:nvSpPr>
              <p:cNvPr id="792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801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794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799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795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796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797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798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  <p:sp>
            <p:nvSpPr>
              <p:cNvPr id="800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809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802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807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803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04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05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06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  <p:sp>
            <p:nvSpPr>
              <p:cNvPr id="808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816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810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11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812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813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814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815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817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819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20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c("a", "b", "c")</a:t>
            </a:r>
          </a:p>
        </p:txBody>
      </p:sp>
      <p:sp>
        <p:nvSpPr>
          <p:cNvPr id="821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22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23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c(8, 9)</a:t>
            </a:r>
          </a:p>
        </p:txBody>
      </p:sp>
      <p:sp>
        <p:nvSpPr>
          <p:cNvPr id="824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TRUE</a:t>
            </a:r>
          </a:p>
        </p:txBody>
      </p:sp>
      <p:grpSp>
        <p:nvGrpSpPr>
          <p:cNvPr id="899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839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831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25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826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27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28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29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30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838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3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83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3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3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3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3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grpSp>
          <p:nvGrpSpPr>
            <p:cNvPr id="854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846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40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841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42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43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44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45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853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4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84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4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5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5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5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grpSp>
          <p:nvGrpSpPr>
            <p:cNvPr id="869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861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55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856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57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58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59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60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868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6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86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6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6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6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6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grpSp>
          <p:nvGrpSpPr>
            <p:cNvPr id="884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876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70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871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72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73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74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75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883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7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87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7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8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8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88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grpSp>
          <p:nvGrpSpPr>
            <p:cNvPr id="891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885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86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887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888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889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890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898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892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93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894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895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896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897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pic>
        <p:nvPicPr>
          <p:cNvPr id="90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9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902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num</a:t>
            </a:r>
          </a:p>
        </p:txBody>
      </p:sp>
      <p:sp>
        <p:nvSpPr>
          <p:cNvPr id="903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log</a:t>
            </a:r>
          </a:p>
        </p:txBody>
      </p:sp>
      <p:sp>
        <p:nvSpPr>
          <p:cNvPr id="904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cha</a:t>
            </a:r>
          </a:p>
        </p:txBody>
      </p:sp>
      <p:sp>
        <p:nvSpPr>
          <p:cNvPr id="905" name="lst[&quot;num&quot;]"/>
          <p:cNvSpPr txBox="1"/>
          <p:nvPr/>
        </p:nvSpPr>
        <p:spPr>
          <a:xfrm>
            <a:off x="1473619" y="6041545"/>
            <a:ext cx="4943011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lst["num"]</a:t>
            </a:r>
          </a:p>
        </p:txBody>
      </p:sp>
      <p:grpSp>
        <p:nvGrpSpPr>
          <p:cNvPr id="994" name="Group"/>
          <p:cNvGrpSpPr/>
          <p:nvPr/>
        </p:nvGrpSpPr>
        <p:grpSpPr>
          <a:xfrm>
            <a:off x="7593765" y="3601263"/>
            <a:ext cx="8767266" cy="3401928"/>
            <a:chOff x="0" y="0"/>
            <a:chExt cx="8767265" cy="3401926"/>
          </a:xfrm>
        </p:grpSpPr>
        <p:grpSp>
          <p:nvGrpSpPr>
            <p:cNvPr id="959" name="Group"/>
            <p:cNvGrpSpPr/>
            <p:nvPr/>
          </p:nvGrpSpPr>
          <p:grpSpPr>
            <a:xfrm>
              <a:off x="-1" y="642302"/>
              <a:ext cx="4713367" cy="2759625"/>
              <a:chOff x="0" y="0"/>
              <a:chExt cx="4713365" cy="2759623"/>
            </a:xfrm>
          </p:grpSpPr>
          <p:sp>
            <p:nvSpPr>
              <p:cNvPr id="906" name="Rectangle"/>
              <p:cNvSpPr/>
              <p:nvPr/>
            </p:nvSpPr>
            <p:spPr>
              <a:xfrm>
                <a:off x="1461210" y="557219"/>
                <a:ext cx="317656" cy="381186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07" name="Rectangle"/>
              <p:cNvSpPr/>
              <p:nvPr/>
            </p:nvSpPr>
            <p:spPr>
              <a:xfrm>
                <a:off x="1927104" y="578395"/>
                <a:ext cx="317655" cy="381187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08" name="Rectangle"/>
              <p:cNvSpPr/>
              <p:nvPr/>
            </p:nvSpPr>
            <p:spPr>
              <a:xfrm>
                <a:off x="2922421" y="366626"/>
                <a:ext cx="42355" cy="783549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09" name="Rectangle"/>
              <p:cNvSpPr/>
              <p:nvPr/>
            </p:nvSpPr>
            <p:spPr>
              <a:xfrm>
                <a:off x="889432" y="557219"/>
                <a:ext cx="232948" cy="465894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10" name="Shape"/>
              <p:cNvSpPr/>
              <p:nvPr/>
            </p:nvSpPr>
            <p:spPr>
              <a:xfrm>
                <a:off x="450796" y="1076013"/>
                <a:ext cx="161351" cy="254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39"/>
                    </a:lnTo>
                    <a:lnTo>
                      <a:pt x="0" y="5973"/>
                    </a:lnTo>
                    <a:lnTo>
                      <a:pt x="3815" y="12458"/>
                    </a:lnTo>
                    <a:lnTo>
                      <a:pt x="9053" y="17577"/>
                    </a:lnTo>
                    <a:lnTo>
                      <a:pt x="2026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5759999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</a:p>
            </p:txBody>
          </p:sp>
          <p:sp>
            <p:nvSpPr>
              <p:cNvPr id="911" name="Rectangle"/>
              <p:cNvSpPr/>
              <p:nvPr/>
            </p:nvSpPr>
            <p:spPr>
              <a:xfrm>
                <a:off x="571778" y="980758"/>
                <a:ext cx="211770" cy="825903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12" name="Rectangle"/>
              <p:cNvSpPr/>
              <p:nvPr/>
            </p:nvSpPr>
            <p:spPr>
              <a:xfrm>
                <a:off x="720017" y="1806660"/>
                <a:ext cx="3896563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13" name="Rectangle"/>
              <p:cNvSpPr/>
              <p:nvPr/>
            </p:nvSpPr>
            <p:spPr>
              <a:xfrm>
                <a:off x="656486" y="874873"/>
                <a:ext cx="3917740" cy="1016496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14" name="Triangle"/>
              <p:cNvSpPr/>
              <p:nvPr/>
            </p:nvSpPr>
            <p:spPr>
              <a:xfrm flipH="1">
                <a:off x="-1" y="1933722"/>
                <a:ext cx="741195" cy="635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15" name="Rectangle"/>
              <p:cNvSpPr/>
              <p:nvPr/>
            </p:nvSpPr>
            <p:spPr>
              <a:xfrm>
                <a:off x="2858891" y="811342"/>
                <a:ext cx="910610" cy="1122381"/>
              </a:xfrm>
              <a:prstGeom prst="rect">
                <a:avLst/>
              </a:prstGeom>
              <a:gradFill flip="none" rotWithShape="1">
                <a:gsLst>
                  <a:gs pos="3667">
                    <a:srgbClr val="58596B"/>
                  </a:gs>
                  <a:gs pos="62015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16" name="Rectangle"/>
              <p:cNvSpPr/>
              <p:nvPr/>
            </p:nvSpPr>
            <p:spPr>
              <a:xfrm>
                <a:off x="3600084" y="663103"/>
                <a:ext cx="1058850" cy="1249443"/>
              </a:xfrm>
              <a:prstGeom prst="rect">
                <a:avLst/>
              </a:prstGeom>
              <a:gradFill flip="none" rotWithShape="1">
                <a:gsLst>
                  <a:gs pos="0">
                    <a:srgbClr val="58596B"/>
                  </a:gs>
                  <a:gs pos="60569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920" name="Group"/>
              <p:cNvGrpSpPr/>
              <p:nvPr/>
            </p:nvGrpSpPr>
            <p:grpSpPr>
              <a:xfrm>
                <a:off x="3663615" y="874873"/>
                <a:ext cx="952965" cy="508248"/>
                <a:chOff x="0" y="0"/>
                <a:chExt cx="952963" cy="508247"/>
              </a:xfrm>
            </p:grpSpPr>
            <p:sp>
              <p:nvSpPr>
                <p:cNvPr id="917" name="Rectangle"/>
                <p:cNvSpPr/>
                <p:nvPr/>
              </p:nvSpPr>
              <p:spPr>
                <a:xfrm>
                  <a:off x="0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918" name="Rectangle"/>
                <p:cNvSpPr/>
                <p:nvPr/>
              </p:nvSpPr>
              <p:spPr>
                <a:xfrm>
                  <a:off x="329872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919" name="Rectangle"/>
                <p:cNvSpPr/>
                <p:nvPr/>
              </p:nvSpPr>
              <p:spPr>
                <a:xfrm>
                  <a:off x="659744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921" name="Rectangle"/>
              <p:cNvSpPr/>
              <p:nvPr/>
            </p:nvSpPr>
            <p:spPr>
              <a:xfrm>
                <a:off x="1440034" y="1976076"/>
                <a:ext cx="338832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22" name="Shape"/>
              <p:cNvSpPr/>
              <p:nvPr/>
            </p:nvSpPr>
            <p:spPr>
              <a:xfrm>
                <a:off x="718941" y="0"/>
                <a:ext cx="572772" cy="65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960" y="21431"/>
                    </a:moveTo>
                    <a:lnTo>
                      <a:pt x="0" y="290"/>
                    </a:lnTo>
                    <a:lnTo>
                      <a:pt x="21600" y="0"/>
                    </a:lnTo>
                    <a:lnTo>
                      <a:pt x="16902" y="21600"/>
                    </a:lnTo>
                    <a:lnTo>
                      <a:pt x="4960" y="21431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</a:p>
            </p:txBody>
          </p:sp>
          <p:sp>
            <p:nvSpPr>
              <p:cNvPr id="923" name="Shape"/>
              <p:cNvSpPr/>
              <p:nvPr/>
            </p:nvSpPr>
            <p:spPr>
              <a:xfrm flipH="1">
                <a:off x="3506277" y="208191"/>
                <a:ext cx="1207089" cy="48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8" y="0"/>
                    </a:moveTo>
                    <a:lnTo>
                      <a:pt x="0" y="20796"/>
                    </a:lnTo>
                    <a:lnTo>
                      <a:pt x="21600" y="21600"/>
                    </a:lnTo>
                    <a:lnTo>
                      <a:pt x="21600" y="10836"/>
                    </a:lnTo>
                    <a:lnTo>
                      <a:pt x="8652" y="560"/>
                    </a:lnTo>
                    <a:lnTo>
                      <a:pt x="6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D4956"/>
                  </a:gs>
                  <a:gs pos="0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</a:p>
            </p:txBody>
          </p:sp>
          <p:sp>
            <p:nvSpPr>
              <p:cNvPr id="924" name="Rectangle"/>
              <p:cNvSpPr/>
              <p:nvPr/>
            </p:nvSpPr>
            <p:spPr>
              <a:xfrm rot="16200000">
                <a:off x="2403586" y="461922"/>
                <a:ext cx="21178" cy="2350645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25" name="Rectangle"/>
              <p:cNvSpPr/>
              <p:nvPr/>
            </p:nvSpPr>
            <p:spPr>
              <a:xfrm rot="16200000">
                <a:off x="2583590" y="726634"/>
                <a:ext cx="21178" cy="1969460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26" name="Rectangle"/>
              <p:cNvSpPr/>
              <p:nvPr/>
            </p:nvSpPr>
            <p:spPr>
              <a:xfrm rot="2400000">
                <a:off x="1147266" y="1602235"/>
                <a:ext cx="21178" cy="296479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934" name="Group"/>
              <p:cNvGrpSpPr/>
              <p:nvPr/>
            </p:nvGrpSpPr>
            <p:grpSpPr>
              <a:xfrm>
                <a:off x="3684792" y="1849014"/>
                <a:ext cx="910611" cy="910610"/>
                <a:chOff x="0" y="0"/>
                <a:chExt cx="910609" cy="910609"/>
              </a:xfrm>
            </p:grpSpPr>
            <p:sp>
              <p:nvSpPr>
                <p:cNvPr id="927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grpSp>
              <p:nvGrpSpPr>
                <p:cNvPr id="932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928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929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930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931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</p:grpSp>
            <p:sp>
              <p:nvSpPr>
                <p:cNvPr id="933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942" name="Group"/>
              <p:cNvGrpSpPr/>
              <p:nvPr/>
            </p:nvGrpSpPr>
            <p:grpSpPr>
              <a:xfrm>
                <a:off x="2753006" y="1849014"/>
                <a:ext cx="910610" cy="910610"/>
                <a:chOff x="0" y="0"/>
                <a:chExt cx="910609" cy="910609"/>
              </a:xfrm>
            </p:grpSpPr>
            <p:sp>
              <p:nvSpPr>
                <p:cNvPr id="935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grpSp>
              <p:nvGrpSpPr>
                <p:cNvPr id="940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936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937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938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939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</p:grpSp>
            <p:sp>
              <p:nvSpPr>
                <p:cNvPr id="941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950" name="Group"/>
              <p:cNvGrpSpPr/>
              <p:nvPr/>
            </p:nvGrpSpPr>
            <p:grpSpPr>
              <a:xfrm>
                <a:off x="1821219" y="1849014"/>
                <a:ext cx="910611" cy="910610"/>
                <a:chOff x="0" y="0"/>
                <a:chExt cx="910609" cy="910609"/>
              </a:xfrm>
            </p:grpSpPr>
            <p:sp>
              <p:nvSpPr>
                <p:cNvPr id="943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grpSp>
              <p:nvGrpSpPr>
                <p:cNvPr id="948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944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945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946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947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</p:grpSp>
            <p:sp>
              <p:nvSpPr>
                <p:cNvPr id="949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957" name="Group"/>
              <p:cNvGrpSpPr/>
              <p:nvPr/>
            </p:nvGrpSpPr>
            <p:grpSpPr>
              <a:xfrm>
                <a:off x="804724" y="2145491"/>
                <a:ext cx="592956" cy="592956"/>
                <a:chOff x="0" y="0"/>
                <a:chExt cx="592954" cy="592954"/>
              </a:xfrm>
            </p:grpSpPr>
            <p:sp>
              <p:nvSpPr>
                <p:cNvPr id="95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95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95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95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95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95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958" name="Rectangle"/>
              <p:cNvSpPr/>
              <p:nvPr/>
            </p:nvSpPr>
            <p:spPr>
              <a:xfrm rot="2400000">
                <a:off x="1538890" y="1682809"/>
                <a:ext cx="21178" cy="211771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960" name="Rectangle"/>
            <p:cNvSpPr/>
            <p:nvPr/>
          </p:nvSpPr>
          <p:spPr>
            <a:xfrm>
              <a:off x="4849526" y="966574"/>
              <a:ext cx="3917740" cy="211769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61" name="c(8, 9)"/>
            <p:cNvSpPr txBox="1"/>
            <p:nvPr/>
          </p:nvSpPr>
          <p:spPr>
            <a:xfrm>
              <a:off x="5167181" y="1493669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c(8, 9)</a:t>
              </a:r>
            </a:p>
          </p:txBody>
        </p:sp>
        <p:grpSp>
          <p:nvGrpSpPr>
            <p:cNvPr id="992" name="Group"/>
            <p:cNvGrpSpPr/>
            <p:nvPr/>
          </p:nvGrpSpPr>
          <p:grpSpPr>
            <a:xfrm>
              <a:off x="5103650" y="2703086"/>
              <a:ext cx="3451847" cy="592956"/>
              <a:chOff x="0" y="0"/>
              <a:chExt cx="3451845" cy="592954"/>
            </a:xfrm>
          </p:grpSpPr>
          <p:grpSp>
            <p:nvGrpSpPr>
              <p:cNvPr id="976" name="Group"/>
              <p:cNvGrpSpPr/>
              <p:nvPr/>
            </p:nvGrpSpPr>
            <p:grpSpPr>
              <a:xfrm>
                <a:off x="0" y="0"/>
                <a:ext cx="1207088" cy="592955"/>
                <a:chOff x="0" y="0"/>
                <a:chExt cx="1207087" cy="592954"/>
              </a:xfrm>
            </p:grpSpPr>
            <p:grpSp>
              <p:nvGrpSpPr>
                <p:cNvPr id="968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962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963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964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965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966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967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975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969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970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971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972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973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974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  <p:grpSp>
            <p:nvGrpSpPr>
              <p:cNvPr id="991" name="Group"/>
              <p:cNvGrpSpPr/>
              <p:nvPr/>
            </p:nvGrpSpPr>
            <p:grpSpPr>
              <a:xfrm>
                <a:off x="2244758" y="0"/>
                <a:ext cx="1207088" cy="592955"/>
                <a:chOff x="0" y="0"/>
                <a:chExt cx="1207087" cy="592954"/>
              </a:xfrm>
            </p:grpSpPr>
            <p:grpSp>
              <p:nvGrpSpPr>
                <p:cNvPr id="983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977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978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979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980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981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982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990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984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985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986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987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988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989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</p:grpSp>
        <p:sp>
          <p:nvSpPr>
            <p:cNvPr id="993" name="num"/>
            <p:cNvSpPr txBox="1"/>
            <p:nvPr/>
          </p:nvSpPr>
          <p:spPr>
            <a:xfrm>
              <a:off x="5156592" y="0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num</a:t>
              </a:r>
            </a:p>
          </p:txBody>
        </p:sp>
      </p:grpSp>
      <p:sp>
        <p:nvSpPr>
          <p:cNvPr id="995" name="lst[[&quot;num&quot;]]"/>
          <p:cNvSpPr txBox="1"/>
          <p:nvPr/>
        </p:nvSpPr>
        <p:spPr>
          <a:xfrm>
            <a:off x="1473619" y="8567743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lst[["num"]]</a:t>
            </a:r>
          </a:p>
        </p:txBody>
      </p:sp>
      <p:sp>
        <p:nvSpPr>
          <p:cNvPr id="996" name="c(8, 9)"/>
          <p:cNvSpPr txBox="1"/>
          <p:nvPr/>
        </p:nvSpPr>
        <p:spPr>
          <a:xfrm>
            <a:off x="12644471" y="8567743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c(8, 9)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Rectangle"/>
          <p:cNvSpPr/>
          <p:nvPr/>
        </p:nvSpPr>
        <p:spPr>
          <a:xfrm>
            <a:off x="1014986" y="11043640"/>
            <a:ext cx="5630633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99" name="Rectangle"/>
          <p:cNvSpPr/>
          <p:nvPr/>
        </p:nvSpPr>
        <p:spPr>
          <a:xfrm>
            <a:off x="1014986" y="8485193"/>
            <a:ext cx="5630633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00" name="Rectangle"/>
          <p:cNvSpPr/>
          <p:nvPr/>
        </p:nvSpPr>
        <p:spPr>
          <a:xfrm>
            <a:off x="1014986" y="5983497"/>
            <a:ext cx="5630633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1054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1001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2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3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4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5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</a:p>
          </p:txBody>
        </p:sp>
        <p:sp>
          <p:nvSpPr>
            <p:cNvPr id="1006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7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8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9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0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1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1015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1012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13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14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1016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7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</a:p>
          </p:txBody>
        </p:sp>
        <p:sp>
          <p:nvSpPr>
            <p:cNvPr id="1018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</a:p>
          </p:txBody>
        </p:sp>
        <p:sp>
          <p:nvSpPr>
            <p:cNvPr id="1019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20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21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1029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1022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1027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1023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024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025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026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  <p:sp>
            <p:nvSpPr>
              <p:cNvPr id="1028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037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1030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1035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1031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032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033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034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  <p:sp>
            <p:nvSpPr>
              <p:cNvPr id="1036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045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1038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1043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1039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040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041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042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  <p:sp>
            <p:nvSpPr>
              <p:cNvPr id="1044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052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1046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47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048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049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050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051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1053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055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56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c("a", "b", "c")</a:t>
            </a:r>
          </a:p>
        </p:txBody>
      </p:sp>
      <p:sp>
        <p:nvSpPr>
          <p:cNvPr id="1057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58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59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c(8, 9)</a:t>
            </a:r>
          </a:p>
        </p:txBody>
      </p:sp>
      <p:sp>
        <p:nvSpPr>
          <p:cNvPr id="1060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TRUE</a:t>
            </a:r>
          </a:p>
        </p:txBody>
      </p:sp>
      <p:grpSp>
        <p:nvGrpSpPr>
          <p:cNvPr id="1135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1075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1067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06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06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06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06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06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06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1074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068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069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070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071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072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073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grpSp>
          <p:nvGrpSpPr>
            <p:cNvPr id="1090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1082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07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07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07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07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08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08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1089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083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084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085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086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087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088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grpSp>
          <p:nvGrpSpPr>
            <p:cNvPr id="1105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1097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09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09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09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09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09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09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1104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098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099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100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101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102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103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grpSp>
          <p:nvGrpSpPr>
            <p:cNvPr id="1120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1112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10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10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10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10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11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11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1119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113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114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115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116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117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118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grpSp>
          <p:nvGrpSpPr>
            <p:cNvPr id="1127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1121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22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23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24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25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26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134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1128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29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30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31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32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33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pic>
        <p:nvPicPr>
          <p:cNvPr id="1136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1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138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num</a:t>
            </a:r>
          </a:p>
        </p:txBody>
      </p:sp>
      <p:sp>
        <p:nvSpPr>
          <p:cNvPr id="1139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log</a:t>
            </a:r>
          </a:p>
        </p:txBody>
      </p:sp>
      <p:sp>
        <p:nvSpPr>
          <p:cNvPr id="1140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cha</a:t>
            </a:r>
          </a:p>
        </p:txBody>
      </p:sp>
      <p:sp>
        <p:nvSpPr>
          <p:cNvPr id="1141" name="lst[&quot;num&quot;]"/>
          <p:cNvSpPr txBox="1"/>
          <p:nvPr/>
        </p:nvSpPr>
        <p:spPr>
          <a:xfrm>
            <a:off x="1473619" y="6041545"/>
            <a:ext cx="4943011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lst["num"]</a:t>
            </a:r>
          </a:p>
        </p:txBody>
      </p:sp>
      <p:grpSp>
        <p:nvGrpSpPr>
          <p:cNvPr id="1230" name="Group"/>
          <p:cNvGrpSpPr/>
          <p:nvPr/>
        </p:nvGrpSpPr>
        <p:grpSpPr>
          <a:xfrm>
            <a:off x="7593765" y="3601263"/>
            <a:ext cx="8767266" cy="3401928"/>
            <a:chOff x="0" y="0"/>
            <a:chExt cx="8767265" cy="3401926"/>
          </a:xfrm>
        </p:grpSpPr>
        <p:grpSp>
          <p:nvGrpSpPr>
            <p:cNvPr id="1195" name="Group"/>
            <p:cNvGrpSpPr/>
            <p:nvPr/>
          </p:nvGrpSpPr>
          <p:grpSpPr>
            <a:xfrm>
              <a:off x="-1" y="642302"/>
              <a:ext cx="4713367" cy="2759625"/>
              <a:chOff x="0" y="0"/>
              <a:chExt cx="4713365" cy="2759623"/>
            </a:xfrm>
          </p:grpSpPr>
          <p:sp>
            <p:nvSpPr>
              <p:cNvPr id="1142" name="Rectangle"/>
              <p:cNvSpPr/>
              <p:nvPr/>
            </p:nvSpPr>
            <p:spPr>
              <a:xfrm>
                <a:off x="1461210" y="557219"/>
                <a:ext cx="317656" cy="381186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43" name="Rectangle"/>
              <p:cNvSpPr/>
              <p:nvPr/>
            </p:nvSpPr>
            <p:spPr>
              <a:xfrm>
                <a:off x="1927104" y="578395"/>
                <a:ext cx="317655" cy="381187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44" name="Rectangle"/>
              <p:cNvSpPr/>
              <p:nvPr/>
            </p:nvSpPr>
            <p:spPr>
              <a:xfrm>
                <a:off x="2922421" y="366626"/>
                <a:ext cx="42355" cy="783549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45" name="Rectangle"/>
              <p:cNvSpPr/>
              <p:nvPr/>
            </p:nvSpPr>
            <p:spPr>
              <a:xfrm>
                <a:off x="889432" y="557219"/>
                <a:ext cx="232948" cy="465894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46" name="Shape"/>
              <p:cNvSpPr/>
              <p:nvPr/>
            </p:nvSpPr>
            <p:spPr>
              <a:xfrm>
                <a:off x="450796" y="1076013"/>
                <a:ext cx="161351" cy="254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39"/>
                    </a:lnTo>
                    <a:lnTo>
                      <a:pt x="0" y="5973"/>
                    </a:lnTo>
                    <a:lnTo>
                      <a:pt x="3815" y="12458"/>
                    </a:lnTo>
                    <a:lnTo>
                      <a:pt x="9053" y="17577"/>
                    </a:lnTo>
                    <a:lnTo>
                      <a:pt x="2026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5759999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</a:p>
            </p:txBody>
          </p:sp>
          <p:sp>
            <p:nvSpPr>
              <p:cNvPr id="1147" name="Rectangle"/>
              <p:cNvSpPr/>
              <p:nvPr/>
            </p:nvSpPr>
            <p:spPr>
              <a:xfrm>
                <a:off x="571778" y="980758"/>
                <a:ext cx="211770" cy="825903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48" name="Rectangle"/>
              <p:cNvSpPr/>
              <p:nvPr/>
            </p:nvSpPr>
            <p:spPr>
              <a:xfrm>
                <a:off x="720017" y="1806660"/>
                <a:ext cx="3896563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49" name="Rectangle"/>
              <p:cNvSpPr/>
              <p:nvPr/>
            </p:nvSpPr>
            <p:spPr>
              <a:xfrm>
                <a:off x="656486" y="874873"/>
                <a:ext cx="3917740" cy="1016496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50" name="Triangle"/>
              <p:cNvSpPr/>
              <p:nvPr/>
            </p:nvSpPr>
            <p:spPr>
              <a:xfrm flipH="1">
                <a:off x="-1" y="1933722"/>
                <a:ext cx="741195" cy="635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51" name="Rectangle"/>
              <p:cNvSpPr/>
              <p:nvPr/>
            </p:nvSpPr>
            <p:spPr>
              <a:xfrm>
                <a:off x="2858891" y="811342"/>
                <a:ext cx="910610" cy="1122381"/>
              </a:xfrm>
              <a:prstGeom prst="rect">
                <a:avLst/>
              </a:prstGeom>
              <a:gradFill flip="none" rotWithShape="1">
                <a:gsLst>
                  <a:gs pos="3667">
                    <a:srgbClr val="58596B"/>
                  </a:gs>
                  <a:gs pos="62015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52" name="Rectangle"/>
              <p:cNvSpPr/>
              <p:nvPr/>
            </p:nvSpPr>
            <p:spPr>
              <a:xfrm>
                <a:off x="3600084" y="663103"/>
                <a:ext cx="1058850" cy="1249443"/>
              </a:xfrm>
              <a:prstGeom prst="rect">
                <a:avLst/>
              </a:prstGeom>
              <a:gradFill flip="none" rotWithShape="1">
                <a:gsLst>
                  <a:gs pos="0">
                    <a:srgbClr val="58596B"/>
                  </a:gs>
                  <a:gs pos="60569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1156" name="Group"/>
              <p:cNvGrpSpPr/>
              <p:nvPr/>
            </p:nvGrpSpPr>
            <p:grpSpPr>
              <a:xfrm>
                <a:off x="3663615" y="874873"/>
                <a:ext cx="952965" cy="508248"/>
                <a:chOff x="0" y="0"/>
                <a:chExt cx="952963" cy="508247"/>
              </a:xfrm>
            </p:grpSpPr>
            <p:sp>
              <p:nvSpPr>
                <p:cNvPr id="1153" name="Rectangle"/>
                <p:cNvSpPr/>
                <p:nvPr/>
              </p:nvSpPr>
              <p:spPr>
                <a:xfrm>
                  <a:off x="0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154" name="Rectangle"/>
                <p:cNvSpPr/>
                <p:nvPr/>
              </p:nvSpPr>
              <p:spPr>
                <a:xfrm>
                  <a:off x="329872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155" name="Rectangle"/>
                <p:cNvSpPr/>
                <p:nvPr/>
              </p:nvSpPr>
              <p:spPr>
                <a:xfrm>
                  <a:off x="659744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1157" name="Rectangle"/>
              <p:cNvSpPr/>
              <p:nvPr/>
            </p:nvSpPr>
            <p:spPr>
              <a:xfrm>
                <a:off x="1440034" y="1976076"/>
                <a:ext cx="338832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58" name="Shape"/>
              <p:cNvSpPr/>
              <p:nvPr/>
            </p:nvSpPr>
            <p:spPr>
              <a:xfrm>
                <a:off x="718941" y="0"/>
                <a:ext cx="572772" cy="65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960" y="21431"/>
                    </a:moveTo>
                    <a:lnTo>
                      <a:pt x="0" y="290"/>
                    </a:lnTo>
                    <a:lnTo>
                      <a:pt x="21600" y="0"/>
                    </a:lnTo>
                    <a:lnTo>
                      <a:pt x="16902" y="21600"/>
                    </a:lnTo>
                    <a:lnTo>
                      <a:pt x="4960" y="21431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</a:p>
            </p:txBody>
          </p:sp>
          <p:sp>
            <p:nvSpPr>
              <p:cNvPr id="1159" name="Shape"/>
              <p:cNvSpPr/>
              <p:nvPr/>
            </p:nvSpPr>
            <p:spPr>
              <a:xfrm flipH="1">
                <a:off x="3506277" y="208191"/>
                <a:ext cx="1207089" cy="48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8" y="0"/>
                    </a:moveTo>
                    <a:lnTo>
                      <a:pt x="0" y="20796"/>
                    </a:lnTo>
                    <a:lnTo>
                      <a:pt x="21600" y="21600"/>
                    </a:lnTo>
                    <a:lnTo>
                      <a:pt x="21600" y="10836"/>
                    </a:lnTo>
                    <a:lnTo>
                      <a:pt x="8652" y="560"/>
                    </a:lnTo>
                    <a:lnTo>
                      <a:pt x="6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D4956"/>
                  </a:gs>
                  <a:gs pos="0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</a:p>
            </p:txBody>
          </p:sp>
          <p:sp>
            <p:nvSpPr>
              <p:cNvPr id="1160" name="Rectangle"/>
              <p:cNvSpPr/>
              <p:nvPr/>
            </p:nvSpPr>
            <p:spPr>
              <a:xfrm rot="16200000">
                <a:off x="2403586" y="461922"/>
                <a:ext cx="21178" cy="2350645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61" name="Rectangle"/>
              <p:cNvSpPr/>
              <p:nvPr/>
            </p:nvSpPr>
            <p:spPr>
              <a:xfrm rot="16200000">
                <a:off x="2583590" y="726634"/>
                <a:ext cx="21178" cy="1969460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62" name="Rectangle"/>
              <p:cNvSpPr/>
              <p:nvPr/>
            </p:nvSpPr>
            <p:spPr>
              <a:xfrm rot="2400000">
                <a:off x="1147266" y="1602235"/>
                <a:ext cx="21178" cy="296479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1170" name="Group"/>
              <p:cNvGrpSpPr/>
              <p:nvPr/>
            </p:nvGrpSpPr>
            <p:grpSpPr>
              <a:xfrm>
                <a:off x="3684792" y="1849014"/>
                <a:ext cx="910611" cy="910610"/>
                <a:chOff x="0" y="0"/>
                <a:chExt cx="910609" cy="910609"/>
              </a:xfrm>
            </p:grpSpPr>
            <p:sp>
              <p:nvSpPr>
                <p:cNvPr id="1163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grpSp>
              <p:nvGrpSpPr>
                <p:cNvPr id="1168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1164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165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166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167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</p:grpSp>
            <p:sp>
              <p:nvSpPr>
                <p:cNvPr id="1169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1178" name="Group"/>
              <p:cNvGrpSpPr/>
              <p:nvPr/>
            </p:nvGrpSpPr>
            <p:grpSpPr>
              <a:xfrm>
                <a:off x="2753006" y="1849014"/>
                <a:ext cx="910610" cy="910610"/>
                <a:chOff x="0" y="0"/>
                <a:chExt cx="910609" cy="910609"/>
              </a:xfrm>
            </p:grpSpPr>
            <p:sp>
              <p:nvSpPr>
                <p:cNvPr id="1171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grpSp>
              <p:nvGrpSpPr>
                <p:cNvPr id="1176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1172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173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174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175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</p:grpSp>
            <p:sp>
              <p:nvSpPr>
                <p:cNvPr id="1177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1186" name="Group"/>
              <p:cNvGrpSpPr/>
              <p:nvPr/>
            </p:nvGrpSpPr>
            <p:grpSpPr>
              <a:xfrm>
                <a:off x="1821219" y="1849014"/>
                <a:ext cx="910611" cy="910610"/>
                <a:chOff x="0" y="0"/>
                <a:chExt cx="910609" cy="910609"/>
              </a:xfrm>
            </p:grpSpPr>
            <p:sp>
              <p:nvSpPr>
                <p:cNvPr id="1179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grpSp>
              <p:nvGrpSpPr>
                <p:cNvPr id="1184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1180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181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182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183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</p:grpSp>
            <p:sp>
              <p:nvSpPr>
                <p:cNvPr id="1185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1193" name="Group"/>
              <p:cNvGrpSpPr/>
              <p:nvPr/>
            </p:nvGrpSpPr>
            <p:grpSpPr>
              <a:xfrm>
                <a:off x="804724" y="2145491"/>
                <a:ext cx="592956" cy="592956"/>
                <a:chOff x="0" y="0"/>
                <a:chExt cx="592954" cy="592954"/>
              </a:xfrm>
            </p:grpSpPr>
            <p:sp>
              <p:nvSpPr>
                <p:cNvPr id="118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18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18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19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19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19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1194" name="Rectangle"/>
              <p:cNvSpPr/>
              <p:nvPr/>
            </p:nvSpPr>
            <p:spPr>
              <a:xfrm rot="2400000">
                <a:off x="1538890" y="1682809"/>
                <a:ext cx="21178" cy="211771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1196" name="Rectangle"/>
            <p:cNvSpPr/>
            <p:nvPr/>
          </p:nvSpPr>
          <p:spPr>
            <a:xfrm>
              <a:off x="4849526" y="966574"/>
              <a:ext cx="3917740" cy="211769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7" name="c(8, 9)"/>
            <p:cNvSpPr txBox="1"/>
            <p:nvPr/>
          </p:nvSpPr>
          <p:spPr>
            <a:xfrm>
              <a:off x="5167181" y="1493669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c(8, 9)</a:t>
              </a:r>
            </a:p>
          </p:txBody>
        </p:sp>
        <p:grpSp>
          <p:nvGrpSpPr>
            <p:cNvPr id="1228" name="Group"/>
            <p:cNvGrpSpPr/>
            <p:nvPr/>
          </p:nvGrpSpPr>
          <p:grpSpPr>
            <a:xfrm>
              <a:off x="5103650" y="2703086"/>
              <a:ext cx="3451847" cy="592956"/>
              <a:chOff x="0" y="0"/>
              <a:chExt cx="3451845" cy="592954"/>
            </a:xfrm>
          </p:grpSpPr>
          <p:grpSp>
            <p:nvGrpSpPr>
              <p:cNvPr id="1212" name="Group"/>
              <p:cNvGrpSpPr/>
              <p:nvPr/>
            </p:nvGrpSpPr>
            <p:grpSpPr>
              <a:xfrm>
                <a:off x="0" y="0"/>
                <a:ext cx="1207088" cy="592955"/>
                <a:chOff x="0" y="0"/>
                <a:chExt cx="1207087" cy="592954"/>
              </a:xfrm>
            </p:grpSpPr>
            <p:grpSp>
              <p:nvGrpSpPr>
                <p:cNvPr id="1204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1198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199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200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201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202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203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1211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1205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206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207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208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209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210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  <p:grpSp>
            <p:nvGrpSpPr>
              <p:cNvPr id="1227" name="Group"/>
              <p:cNvGrpSpPr/>
              <p:nvPr/>
            </p:nvGrpSpPr>
            <p:grpSpPr>
              <a:xfrm>
                <a:off x="2244758" y="0"/>
                <a:ext cx="1207088" cy="592955"/>
                <a:chOff x="0" y="0"/>
                <a:chExt cx="1207087" cy="592954"/>
              </a:xfrm>
            </p:grpSpPr>
            <p:grpSp>
              <p:nvGrpSpPr>
                <p:cNvPr id="1219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1213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214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215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216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217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218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1226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1220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221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222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223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224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225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</p:grpSp>
        <p:sp>
          <p:nvSpPr>
            <p:cNvPr id="1229" name="num"/>
            <p:cNvSpPr txBox="1"/>
            <p:nvPr/>
          </p:nvSpPr>
          <p:spPr>
            <a:xfrm>
              <a:off x="5156592" y="0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num</a:t>
              </a:r>
            </a:p>
          </p:txBody>
        </p:sp>
      </p:grpSp>
      <p:sp>
        <p:nvSpPr>
          <p:cNvPr id="1231" name="lst[[&quot;num&quot;]]"/>
          <p:cNvSpPr txBox="1"/>
          <p:nvPr/>
        </p:nvSpPr>
        <p:spPr>
          <a:xfrm>
            <a:off x="1473619" y="8567743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lst[["num"]]</a:t>
            </a:r>
          </a:p>
        </p:txBody>
      </p:sp>
      <p:sp>
        <p:nvSpPr>
          <p:cNvPr id="1232" name="c(8, 9)"/>
          <p:cNvSpPr txBox="1"/>
          <p:nvPr/>
        </p:nvSpPr>
        <p:spPr>
          <a:xfrm>
            <a:off x="12644471" y="8567743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c(8, 9)</a:t>
            </a:r>
          </a:p>
        </p:txBody>
      </p:sp>
      <p:sp>
        <p:nvSpPr>
          <p:cNvPr id="1233" name="lst$num"/>
          <p:cNvSpPr txBox="1"/>
          <p:nvPr/>
        </p:nvSpPr>
        <p:spPr>
          <a:xfrm>
            <a:off x="1473619" y="11093941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lst$num</a:t>
            </a:r>
          </a:p>
        </p:txBody>
      </p:sp>
      <p:sp>
        <p:nvSpPr>
          <p:cNvPr id="1234" name="c(8, 9)"/>
          <p:cNvSpPr txBox="1"/>
          <p:nvPr/>
        </p:nvSpPr>
        <p:spPr>
          <a:xfrm>
            <a:off x="12644471" y="1109394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c(8, 9)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2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1238" name="pepper.jpg" descr="pepper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20479" y="1084346"/>
            <a:ext cx="6543041" cy="1016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39" name="x"/>
          <p:cNvSpPr txBox="1"/>
          <p:nvPr/>
        </p:nvSpPr>
        <p:spPr>
          <a:xfrm>
            <a:off x="9720495" y="11568146"/>
            <a:ext cx="4943010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2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1243" name="pepper.jpg" descr="pepper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54214" y="996137"/>
            <a:ext cx="6543041" cy="1016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4" name="x"/>
          <p:cNvSpPr txBox="1"/>
          <p:nvPr/>
        </p:nvSpPr>
        <p:spPr>
          <a:xfrm>
            <a:off x="5154229" y="11656355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x</a:t>
            </a:r>
          </a:p>
        </p:txBody>
      </p:sp>
      <p:pic>
        <p:nvPicPr>
          <p:cNvPr id="1245" name="pepper-1.jpg" descr="pepper-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66985" y="996137"/>
            <a:ext cx="7162801" cy="1016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6" name="x[1]"/>
          <p:cNvSpPr txBox="1"/>
          <p:nvPr/>
        </p:nvSpPr>
        <p:spPr>
          <a:xfrm>
            <a:off x="13976880" y="11656355"/>
            <a:ext cx="4943010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x[1]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2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1250" name="pepper.jpg" descr="pepper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1159" y="1622592"/>
            <a:ext cx="5725161" cy="889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1" name="x"/>
          <p:cNvSpPr txBox="1"/>
          <p:nvPr/>
        </p:nvSpPr>
        <p:spPr>
          <a:xfrm>
            <a:off x="1362234" y="11029900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x</a:t>
            </a:r>
          </a:p>
        </p:txBody>
      </p:sp>
      <p:pic>
        <p:nvPicPr>
          <p:cNvPr id="1252" name="pepper-1.jpg" descr="pepper-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07555" y="1622592"/>
            <a:ext cx="6267451" cy="889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3" name="x[1]"/>
          <p:cNvSpPr txBox="1"/>
          <p:nvPr/>
        </p:nvSpPr>
        <p:spPr>
          <a:xfrm>
            <a:off x="7769775" y="11029900"/>
            <a:ext cx="4943010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x[1]</a:t>
            </a:r>
          </a:p>
        </p:txBody>
      </p:sp>
      <p:pic>
        <p:nvPicPr>
          <p:cNvPr id="1254" name="pepper-2.jpg" descr="pepper-2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786240" y="2892592"/>
            <a:ext cx="9626601" cy="635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5" name="x[[1]]"/>
          <p:cNvSpPr txBox="1"/>
          <p:nvPr/>
        </p:nvSpPr>
        <p:spPr>
          <a:xfrm>
            <a:off x="16128035" y="11029900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x[[1]]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2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1259" name="pepper.jpg" descr="pepper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9805" y="3683000"/>
            <a:ext cx="4089401" cy="635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0" name="x"/>
          <p:cNvSpPr txBox="1"/>
          <p:nvPr/>
        </p:nvSpPr>
        <p:spPr>
          <a:xfrm>
            <a:off x="1769858" y="10505946"/>
            <a:ext cx="264929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x</a:t>
            </a:r>
          </a:p>
        </p:txBody>
      </p:sp>
      <p:pic>
        <p:nvPicPr>
          <p:cNvPr id="1261" name="pepper-1.jpg" descr="pepper-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91049" y="3683000"/>
            <a:ext cx="4476751" cy="635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2" name="x[1]"/>
          <p:cNvSpPr txBox="1"/>
          <p:nvPr/>
        </p:nvSpPr>
        <p:spPr>
          <a:xfrm>
            <a:off x="6504777" y="10505946"/>
            <a:ext cx="264929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x[1]</a:t>
            </a:r>
          </a:p>
        </p:txBody>
      </p:sp>
      <p:pic>
        <p:nvPicPr>
          <p:cNvPr id="1263" name="pepper-2.jpg" descr="pepper-2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440997" y="4804688"/>
            <a:ext cx="6727864" cy="4437905"/>
          </a:xfrm>
          <a:prstGeom prst="rect">
            <a:avLst/>
          </a:prstGeom>
          <a:ln w="12700">
            <a:miter lim="400000"/>
          </a:ln>
        </p:spPr>
      </p:pic>
      <p:sp>
        <p:nvSpPr>
          <p:cNvPr id="1264" name="x[[1]]"/>
          <p:cNvSpPr txBox="1"/>
          <p:nvPr/>
        </p:nvSpPr>
        <p:spPr>
          <a:xfrm>
            <a:off x="12227514" y="10505946"/>
            <a:ext cx="3154830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x[[1]]</a:t>
            </a:r>
          </a:p>
        </p:txBody>
      </p:sp>
      <p:pic>
        <p:nvPicPr>
          <p:cNvPr id="1265" name="pepper-3.jpg" descr="pepper-3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542059" y="4620350"/>
            <a:ext cx="6440819" cy="4806581"/>
          </a:xfrm>
          <a:prstGeom prst="rect">
            <a:avLst/>
          </a:prstGeom>
          <a:ln w="12700">
            <a:miter lim="400000"/>
          </a:ln>
        </p:spPr>
      </p:pic>
      <p:sp>
        <p:nvSpPr>
          <p:cNvPr id="1266" name="x[[1]][[1]]"/>
          <p:cNvSpPr txBox="1"/>
          <p:nvPr/>
        </p:nvSpPr>
        <p:spPr>
          <a:xfrm>
            <a:off x="18108176" y="10505946"/>
            <a:ext cx="5308582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x[[1]][[1]]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Your Turn 2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2</a:t>
            </a:r>
          </a:p>
        </p:txBody>
      </p:sp>
      <p:sp>
        <p:nvSpPr>
          <p:cNvPr id="1269" name="What will each of these return? Run the code chunks to confirm.…"/>
          <p:cNvSpPr txBox="1"/>
          <p:nvPr>
            <p:ph type="body" idx="4294967295"/>
          </p:nvPr>
        </p:nvSpPr>
        <p:spPr>
          <a:xfrm>
            <a:off x="1991189" y="3230287"/>
            <a:ext cx="20401622" cy="821104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will each of these return? Run the code chunks to confirm.</a:t>
            </a:r>
          </a:p>
          <a:p>
            <a:pPr marL="0" indent="0" defTabSz="584200">
              <a:spcBef>
                <a:spcPts val="55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vec &lt;- c(-2, -1, 0, 1, 2)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abs(vec)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lst &lt;- list(-2, -1, 0, 1, 2)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abs(lst)</a:t>
            </a:r>
          </a:p>
        </p:txBody>
      </p:sp>
      <p:sp>
        <p:nvSpPr>
          <p:cNvPr id="1270" name="# 2 1 0 1 2"/>
          <p:cNvSpPr txBox="1"/>
          <p:nvPr/>
        </p:nvSpPr>
        <p:spPr>
          <a:xfrm>
            <a:off x="1991189" y="7443924"/>
            <a:ext cx="4347258" cy="940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# 2 1 0 1 2</a:t>
            </a:r>
          </a:p>
        </p:txBody>
      </p:sp>
      <p:sp>
        <p:nvSpPr>
          <p:cNvPr id="1271" name="# Error in abs(lst) :…"/>
          <p:cNvSpPr txBox="1"/>
          <p:nvPr/>
        </p:nvSpPr>
        <p:spPr>
          <a:xfrm>
            <a:off x="1991189" y="10793208"/>
            <a:ext cx="19087172" cy="1791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Error in abs(lst) :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non-numeric argument to mathematical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71" grpId="2"/>
      <p:bldP build="whole" bldLvl="1" animBg="1" rev="0" advAuto="0" spid="127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Open 06-Iteration.Rmd"/>
          <p:cNvSpPr txBox="1"/>
          <p:nvPr>
            <p:ph type="body" sz="half" idx="4294967295"/>
          </p:nvPr>
        </p:nvSpPr>
        <p:spPr>
          <a:xfrm>
            <a:off x="6930529" y="3021307"/>
            <a:ext cx="10522943" cy="658118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06-Iteration.Rmd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2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275" name="Lists are a useful way to organize data.…"/>
          <p:cNvSpPr txBox="1"/>
          <p:nvPr/>
        </p:nvSpPr>
        <p:spPr>
          <a:xfrm>
            <a:off x="4751090" y="4558700"/>
            <a:ext cx="14881819" cy="45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Lists are a useful way to organize data. 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But you need to arrange manually for functions to iterate over the elements of a list.</a:t>
            </a:r>
          </a:p>
        </p:txBody>
      </p:sp>
      <p:sp>
        <p:nvSpPr>
          <p:cNvPr id="1276" name="Take aways"/>
          <p:cNvSpPr txBox="1"/>
          <p:nvPr/>
        </p:nvSpPr>
        <p:spPr>
          <a:xfrm>
            <a:off x="4007752" y="973346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Take aways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12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7358" y="2124509"/>
            <a:ext cx="12349284" cy="94669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3" name="Group"/>
          <p:cNvGrpSpPr/>
          <p:nvPr/>
        </p:nvGrpSpPr>
        <p:grpSpPr>
          <a:xfrm>
            <a:off x="12707814" y="8146789"/>
            <a:ext cx="9792406" cy="2907938"/>
            <a:chOff x="0" y="0"/>
            <a:chExt cx="9792405" cy="2907936"/>
          </a:xfrm>
        </p:grpSpPr>
        <p:sp>
          <p:nvSpPr>
            <p:cNvPr id="1280" name="Shape"/>
            <p:cNvSpPr/>
            <p:nvPr/>
          </p:nvSpPr>
          <p:spPr>
            <a:xfrm>
              <a:off x="0" y="0"/>
              <a:ext cx="4505338" cy="2762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7" fill="norm" stroke="1" extrusionOk="0">
                  <a:moveTo>
                    <a:pt x="20848" y="1902"/>
                  </a:moveTo>
                  <a:cubicBezTo>
                    <a:pt x="20236" y="1534"/>
                    <a:pt x="19609" y="1238"/>
                    <a:pt x="18971" y="1016"/>
                  </a:cubicBezTo>
                  <a:cubicBezTo>
                    <a:pt x="18247" y="764"/>
                    <a:pt x="17513" y="608"/>
                    <a:pt x="16774" y="548"/>
                  </a:cubicBezTo>
                  <a:cubicBezTo>
                    <a:pt x="15990" y="1310"/>
                    <a:pt x="15073" y="1634"/>
                    <a:pt x="14165" y="1471"/>
                  </a:cubicBezTo>
                  <a:cubicBezTo>
                    <a:pt x="13370" y="1328"/>
                    <a:pt x="12618" y="817"/>
                    <a:pt x="11998" y="0"/>
                  </a:cubicBezTo>
                  <a:cubicBezTo>
                    <a:pt x="11744" y="364"/>
                    <a:pt x="11462" y="675"/>
                    <a:pt x="11160" y="927"/>
                  </a:cubicBezTo>
                  <a:cubicBezTo>
                    <a:pt x="10077" y="1831"/>
                    <a:pt x="8805" y="1934"/>
                    <a:pt x="7672" y="1210"/>
                  </a:cubicBezTo>
                  <a:cubicBezTo>
                    <a:pt x="7400" y="998"/>
                    <a:pt x="7088" y="961"/>
                    <a:pt x="6800" y="1107"/>
                  </a:cubicBezTo>
                  <a:cubicBezTo>
                    <a:pt x="6408" y="1305"/>
                    <a:pt x="6119" y="1806"/>
                    <a:pt x="5789" y="2187"/>
                  </a:cubicBezTo>
                  <a:cubicBezTo>
                    <a:pt x="5514" y="2505"/>
                    <a:pt x="5206" y="2746"/>
                    <a:pt x="4878" y="2896"/>
                  </a:cubicBezTo>
                  <a:cubicBezTo>
                    <a:pt x="4268" y="2966"/>
                    <a:pt x="3656" y="2919"/>
                    <a:pt x="3052" y="2760"/>
                  </a:cubicBezTo>
                  <a:cubicBezTo>
                    <a:pt x="2719" y="2672"/>
                    <a:pt x="2379" y="2558"/>
                    <a:pt x="2050" y="2690"/>
                  </a:cubicBezTo>
                  <a:cubicBezTo>
                    <a:pt x="1743" y="2813"/>
                    <a:pt x="1499" y="3109"/>
                    <a:pt x="1474" y="3574"/>
                  </a:cubicBezTo>
                  <a:cubicBezTo>
                    <a:pt x="1452" y="3988"/>
                    <a:pt x="1645" y="4380"/>
                    <a:pt x="1617" y="4782"/>
                  </a:cubicBezTo>
                  <a:cubicBezTo>
                    <a:pt x="1604" y="4960"/>
                    <a:pt x="1550" y="5124"/>
                    <a:pt x="1542" y="5303"/>
                  </a:cubicBezTo>
                  <a:cubicBezTo>
                    <a:pt x="1533" y="5508"/>
                    <a:pt x="1585" y="5707"/>
                    <a:pt x="1682" y="5841"/>
                  </a:cubicBezTo>
                  <a:cubicBezTo>
                    <a:pt x="1552" y="6012"/>
                    <a:pt x="1470" y="6261"/>
                    <a:pt x="1456" y="6531"/>
                  </a:cubicBezTo>
                  <a:cubicBezTo>
                    <a:pt x="1444" y="6754"/>
                    <a:pt x="1478" y="6977"/>
                    <a:pt x="1554" y="7165"/>
                  </a:cubicBezTo>
                  <a:cubicBezTo>
                    <a:pt x="1631" y="7396"/>
                    <a:pt x="1742" y="7593"/>
                    <a:pt x="1877" y="7739"/>
                  </a:cubicBezTo>
                  <a:cubicBezTo>
                    <a:pt x="1974" y="7844"/>
                    <a:pt x="2083" y="7920"/>
                    <a:pt x="2197" y="7964"/>
                  </a:cubicBezTo>
                  <a:cubicBezTo>
                    <a:pt x="2157" y="8112"/>
                    <a:pt x="2145" y="8277"/>
                    <a:pt x="2162" y="8437"/>
                  </a:cubicBezTo>
                  <a:cubicBezTo>
                    <a:pt x="2182" y="8619"/>
                    <a:pt x="2239" y="8786"/>
                    <a:pt x="2325" y="8910"/>
                  </a:cubicBezTo>
                  <a:cubicBezTo>
                    <a:pt x="1671" y="9061"/>
                    <a:pt x="1074" y="9593"/>
                    <a:pt x="645" y="10405"/>
                  </a:cubicBezTo>
                  <a:cubicBezTo>
                    <a:pt x="250" y="11153"/>
                    <a:pt x="23" y="12094"/>
                    <a:pt x="0" y="13077"/>
                  </a:cubicBezTo>
                  <a:cubicBezTo>
                    <a:pt x="916" y="14575"/>
                    <a:pt x="1962" y="15850"/>
                    <a:pt x="3106" y="16860"/>
                  </a:cubicBezTo>
                  <a:cubicBezTo>
                    <a:pt x="3901" y="17562"/>
                    <a:pt x="4739" y="18132"/>
                    <a:pt x="5534" y="18834"/>
                  </a:cubicBezTo>
                  <a:cubicBezTo>
                    <a:pt x="6293" y="19503"/>
                    <a:pt x="7010" y="20289"/>
                    <a:pt x="7674" y="21181"/>
                  </a:cubicBezTo>
                  <a:cubicBezTo>
                    <a:pt x="8538" y="21600"/>
                    <a:pt x="9471" y="21403"/>
                    <a:pt x="10238" y="20640"/>
                  </a:cubicBezTo>
                  <a:cubicBezTo>
                    <a:pt x="10569" y="20310"/>
                    <a:pt x="10859" y="19882"/>
                    <a:pt x="11092" y="19379"/>
                  </a:cubicBezTo>
                  <a:cubicBezTo>
                    <a:pt x="13455" y="19505"/>
                    <a:pt x="15760" y="18185"/>
                    <a:pt x="17547" y="15685"/>
                  </a:cubicBezTo>
                  <a:cubicBezTo>
                    <a:pt x="18484" y="14376"/>
                    <a:pt x="19242" y="12788"/>
                    <a:pt x="19946" y="11159"/>
                  </a:cubicBezTo>
                  <a:cubicBezTo>
                    <a:pt x="20530" y="9807"/>
                    <a:pt x="21082" y="8416"/>
                    <a:pt x="21600" y="6991"/>
                  </a:cubicBezTo>
                  <a:cubicBezTo>
                    <a:pt x="21513" y="6653"/>
                    <a:pt x="21467" y="6291"/>
                    <a:pt x="21463" y="5926"/>
                  </a:cubicBezTo>
                  <a:cubicBezTo>
                    <a:pt x="21459" y="5465"/>
                    <a:pt x="21523" y="4987"/>
                    <a:pt x="21420" y="4546"/>
                  </a:cubicBezTo>
                  <a:cubicBezTo>
                    <a:pt x="21353" y="4258"/>
                    <a:pt x="21221" y="4023"/>
                    <a:pt x="21050" y="3887"/>
                  </a:cubicBezTo>
                  <a:cubicBezTo>
                    <a:pt x="21113" y="3789"/>
                    <a:pt x="21155" y="3662"/>
                    <a:pt x="21171" y="3524"/>
                  </a:cubicBezTo>
                  <a:cubicBezTo>
                    <a:pt x="21209" y="3205"/>
                    <a:pt x="21111" y="2907"/>
                    <a:pt x="21029" y="2625"/>
                  </a:cubicBezTo>
                  <a:cubicBezTo>
                    <a:pt x="20962" y="2392"/>
                    <a:pt x="20901" y="2151"/>
                    <a:pt x="20848" y="1902"/>
                  </a:cubicBezTo>
                  <a:close/>
                </a:path>
              </a:pathLst>
            </a:custGeom>
            <a:solidFill>
              <a:srgbClr val="FF80A9">
                <a:alpha val="4917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1" name="Reptilian…"/>
            <p:cNvSpPr txBox="1"/>
            <p:nvPr/>
          </p:nvSpPr>
          <p:spPr>
            <a:xfrm>
              <a:off x="6496704" y="910861"/>
              <a:ext cx="3295702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>
                  <a:solidFill>
                    <a:srgbClr val="FF80A9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Reptilian </a:t>
              </a:r>
            </a:p>
            <a:p>
              <a:pPr>
                <a:defRPr>
                  <a:solidFill>
                    <a:srgbClr val="FF80A9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Brain</a:t>
              </a:r>
            </a:p>
          </p:txBody>
        </p:sp>
        <p:sp>
          <p:nvSpPr>
            <p:cNvPr id="1282" name="Line"/>
            <p:cNvSpPr/>
            <p:nvPr/>
          </p:nvSpPr>
          <p:spPr>
            <a:xfrm>
              <a:off x="3468810" y="941712"/>
              <a:ext cx="3047209" cy="537600"/>
            </a:xfrm>
            <a:prstGeom prst="line">
              <a:avLst/>
            </a:prstGeom>
            <a:noFill/>
            <a:ln w="50800" cap="flat">
              <a:solidFill>
                <a:srgbClr val="FF80A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287" name="Group"/>
          <p:cNvGrpSpPr/>
          <p:nvPr/>
        </p:nvGrpSpPr>
        <p:grpSpPr>
          <a:xfrm>
            <a:off x="9194085" y="5268370"/>
            <a:ext cx="13323597" cy="4566974"/>
            <a:chOff x="0" y="0"/>
            <a:chExt cx="13323596" cy="4566972"/>
          </a:xfrm>
        </p:grpSpPr>
        <p:sp>
          <p:nvSpPr>
            <p:cNvPr id="1284" name="Shape"/>
            <p:cNvSpPr/>
            <p:nvPr/>
          </p:nvSpPr>
          <p:spPr>
            <a:xfrm>
              <a:off x="-1" y="1151966"/>
              <a:ext cx="6016370" cy="3415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19538" fill="norm" stroke="1" extrusionOk="0">
                  <a:moveTo>
                    <a:pt x="15983" y="2462"/>
                  </a:moveTo>
                  <a:cubicBezTo>
                    <a:pt x="18148" y="4208"/>
                    <a:pt x="20026" y="6749"/>
                    <a:pt x="21464" y="9878"/>
                  </a:cubicBezTo>
                  <a:cubicBezTo>
                    <a:pt x="21275" y="10147"/>
                    <a:pt x="21065" y="10377"/>
                    <a:pt x="20840" y="10563"/>
                  </a:cubicBezTo>
                  <a:cubicBezTo>
                    <a:pt x="20034" y="11230"/>
                    <a:pt x="19088" y="11306"/>
                    <a:pt x="18244" y="10772"/>
                  </a:cubicBezTo>
                  <a:cubicBezTo>
                    <a:pt x="18042" y="10615"/>
                    <a:pt x="17810" y="10587"/>
                    <a:pt x="17596" y="10695"/>
                  </a:cubicBezTo>
                  <a:cubicBezTo>
                    <a:pt x="17304" y="10842"/>
                    <a:pt x="17089" y="11212"/>
                    <a:pt x="16843" y="11493"/>
                  </a:cubicBezTo>
                  <a:cubicBezTo>
                    <a:pt x="16638" y="11728"/>
                    <a:pt x="16409" y="11906"/>
                    <a:pt x="16165" y="12017"/>
                  </a:cubicBezTo>
                  <a:cubicBezTo>
                    <a:pt x="15712" y="12069"/>
                    <a:pt x="15256" y="12034"/>
                    <a:pt x="14807" y="11917"/>
                  </a:cubicBezTo>
                  <a:cubicBezTo>
                    <a:pt x="14559" y="11852"/>
                    <a:pt x="14306" y="11768"/>
                    <a:pt x="14061" y="11865"/>
                  </a:cubicBezTo>
                  <a:cubicBezTo>
                    <a:pt x="13832" y="11956"/>
                    <a:pt x="13652" y="12174"/>
                    <a:pt x="13633" y="12518"/>
                  </a:cubicBezTo>
                  <a:cubicBezTo>
                    <a:pt x="13616" y="12824"/>
                    <a:pt x="13760" y="13113"/>
                    <a:pt x="13739" y="13410"/>
                  </a:cubicBezTo>
                  <a:cubicBezTo>
                    <a:pt x="13729" y="13542"/>
                    <a:pt x="13689" y="13663"/>
                    <a:pt x="13683" y="13795"/>
                  </a:cubicBezTo>
                  <a:cubicBezTo>
                    <a:pt x="13676" y="13946"/>
                    <a:pt x="13715" y="14094"/>
                    <a:pt x="13787" y="14192"/>
                  </a:cubicBezTo>
                  <a:cubicBezTo>
                    <a:pt x="13690" y="14319"/>
                    <a:pt x="13630" y="14503"/>
                    <a:pt x="13619" y="14702"/>
                  </a:cubicBezTo>
                  <a:cubicBezTo>
                    <a:pt x="13610" y="14867"/>
                    <a:pt x="13636" y="15032"/>
                    <a:pt x="13692" y="15170"/>
                  </a:cubicBezTo>
                  <a:cubicBezTo>
                    <a:pt x="13749" y="15341"/>
                    <a:pt x="13832" y="15487"/>
                    <a:pt x="13932" y="15595"/>
                  </a:cubicBezTo>
                  <a:cubicBezTo>
                    <a:pt x="14005" y="15672"/>
                    <a:pt x="14086" y="15728"/>
                    <a:pt x="14171" y="15761"/>
                  </a:cubicBezTo>
                  <a:cubicBezTo>
                    <a:pt x="14141" y="15870"/>
                    <a:pt x="14132" y="15992"/>
                    <a:pt x="14145" y="16110"/>
                  </a:cubicBezTo>
                  <a:cubicBezTo>
                    <a:pt x="14160" y="16245"/>
                    <a:pt x="14202" y="16368"/>
                    <a:pt x="14266" y="16460"/>
                  </a:cubicBezTo>
                  <a:cubicBezTo>
                    <a:pt x="13779" y="16571"/>
                    <a:pt x="13335" y="16964"/>
                    <a:pt x="13016" y="17564"/>
                  </a:cubicBezTo>
                  <a:cubicBezTo>
                    <a:pt x="12722" y="18117"/>
                    <a:pt x="12553" y="18812"/>
                    <a:pt x="12536" y="19538"/>
                  </a:cubicBezTo>
                  <a:cubicBezTo>
                    <a:pt x="11744" y="19431"/>
                    <a:pt x="10976" y="19052"/>
                    <a:pt x="10284" y="18425"/>
                  </a:cubicBezTo>
                  <a:cubicBezTo>
                    <a:pt x="9728" y="17921"/>
                    <a:pt x="9232" y="17242"/>
                    <a:pt x="8809" y="16505"/>
                  </a:cubicBezTo>
                  <a:cubicBezTo>
                    <a:pt x="8717" y="16345"/>
                    <a:pt x="8629" y="16181"/>
                    <a:pt x="8575" y="15980"/>
                  </a:cubicBezTo>
                  <a:cubicBezTo>
                    <a:pt x="8393" y="15313"/>
                    <a:pt x="8645" y="14582"/>
                    <a:pt x="8602" y="13869"/>
                  </a:cubicBezTo>
                  <a:cubicBezTo>
                    <a:pt x="8558" y="13157"/>
                    <a:pt x="8245" y="12585"/>
                    <a:pt x="7850" y="12245"/>
                  </a:cubicBezTo>
                  <a:cubicBezTo>
                    <a:pt x="6355" y="10959"/>
                    <a:pt x="4783" y="12722"/>
                    <a:pt x="3437" y="14275"/>
                  </a:cubicBezTo>
                  <a:cubicBezTo>
                    <a:pt x="2784" y="15028"/>
                    <a:pt x="2038" y="15731"/>
                    <a:pt x="1278" y="15360"/>
                  </a:cubicBezTo>
                  <a:cubicBezTo>
                    <a:pt x="596" y="15026"/>
                    <a:pt x="198" y="13957"/>
                    <a:pt x="62" y="12817"/>
                  </a:cubicBezTo>
                  <a:cubicBezTo>
                    <a:pt x="-136" y="11156"/>
                    <a:pt x="165" y="9477"/>
                    <a:pt x="661" y="7985"/>
                  </a:cubicBezTo>
                  <a:cubicBezTo>
                    <a:pt x="3458" y="-423"/>
                    <a:pt x="10373" y="-2062"/>
                    <a:pt x="15983" y="2462"/>
                  </a:cubicBezTo>
                  <a:close/>
                </a:path>
              </a:pathLst>
            </a:custGeom>
            <a:solidFill>
              <a:srgbClr val="A7C189">
                <a:alpha val="6052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5" name="Limbic…"/>
            <p:cNvSpPr txBox="1"/>
            <p:nvPr/>
          </p:nvSpPr>
          <p:spPr>
            <a:xfrm>
              <a:off x="10741660" y="0"/>
              <a:ext cx="2581937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>
                  <a:solidFill>
                    <a:srgbClr val="A7C189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Limbic </a:t>
              </a:r>
            </a:p>
            <a:p>
              <a:pPr>
                <a:defRPr>
                  <a:solidFill>
                    <a:srgbClr val="A7C189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System</a:t>
              </a:r>
            </a:p>
          </p:txBody>
        </p:sp>
        <p:sp>
          <p:nvSpPr>
            <p:cNvPr id="1286" name="Line"/>
            <p:cNvSpPr/>
            <p:nvPr/>
          </p:nvSpPr>
          <p:spPr>
            <a:xfrm flipV="1">
              <a:off x="4622105" y="1200233"/>
              <a:ext cx="6007112" cy="1020027"/>
            </a:xfrm>
            <a:prstGeom prst="line">
              <a:avLst/>
            </a:prstGeom>
            <a:noFill/>
            <a:ln w="50800" cap="flat">
              <a:solidFill>
                <a:srgbClr val="A7C18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291" name="Group"/>
          <p:cNvGrpSpPr/>
          <p:nvPr/>
        </p:nvGrpSpPr>
        <p:grpSpPr>
          <a:xfrm>
            <a:off x="6111953" y="2025087"/>
            <a:ext cx="14402214" cy="7939184"/>
            <a:chOff x="0" y="0"/>
            <a:chExt cx="14402212" cy="7939183"/>
          </a:xfrm>
        </p:grpSpPr>
        <p:sp>
          <p:nvSpPr>
            <p:cNvPr id="1288" name="Shape"/>
            <p:cNvSpPr/>
            <p:nvPr/>
          </p:nvSpPr>
          <p:spPr>
            <a:xfrm>
              <a:off x="-1" y="833558"/>
              <a:ext cx="12203881" cy="710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536" fill="norm" stroke="1" extrusionOk="0">
                  <a:moveTo>
                    <a:pt x="13351" y="12099"/>
                  </a:moveTo>
                  <a:cubicBezTo>
                    <a:pt x="14423" y="13024"/>
                    <a:pt x="15352" y="14370"/>
                    <a:pt x="16064" y="16028"/>
                  </a:cubicBezTo>
                  <a:cubicBezTo>
                    <a:pt x="16320" y="16386"/>
                    <a:pt x="16637" y="16594"/>
                    <a:pt x="16967" y="16619"/>
                  </a:cubicBezTo>
                  <a:cubicBezTo>
                    <a:pt x="17271" y="16642"/>
                    <a:pt x="17572" y="16509"/>
                    <a:pt x="17832" y="16236"/>
                  </a:cubicBezTo>
                  <a:cubicBezTo>
                    <a:pt x="18147" y="16259"/>
                    <a:pt x="18460" y="16340"/>
                    <a:pt x="18764" y="16477"/>
                  </a:cubicBezTo>
                  <a:cubicBezTo>
                    <a:pt x="18981" y="16575"/>
                    <a:pt x="19194" y="16701"/>
                    <a:pt x="19400" y="16854"/>
                  </a:cubicBezTo>
                  <a:cubicBezTo>
                    <a:pt x="19629" y="16945"/>
                    <a:pt x="19851" y="17086"/>
                    <a:pt x="20060" y="17273"/>
                  </a:cubicBezTo>
                  <a:cubicBezTo>
                    <a:pt x="20143" y="17347"/>
                    <a:pt x="20223" y="17428"/>
                    <a:pt x="20301" y="17516"/>
                  </a:cubicBezTo>
                  <a:cubicBezTo>
                    <a:pt x="20568" y="17616"/>
                    <a:pt x="20842" y="17415"/>
                    <a:pt x="20984" y="17014"/>
                  </a:cubicBezTo>
                  <a:cubicBezTo>
                    <a:pt x="21053" y="16821"/>
                    <a:pt x="21082" y="16600"/>
                    <a:pt x="21132" y="16397"/>
                  </a:cubicBezTo>
                  <a:cubicBezTo>
                    <a:pt x="21206" y="16096"/>
                    <a:pt x="21325" y="15827"/>
                    <a:pt x="21381" y="15510"/>
                  </a:cubicBezTo>
                  <a:cubicBezTo>
                    <a:pt x="21428" y="15246"/>
                    <a:pt x="21428" y="14963"/>
                    <a:pt x="21380" y="14695"/>
                  </a:cubicBezTo>
                  <a:cubicBezTo>
                    <a:pt x="21568" y="13965"/>
                    <a:pt x="21598" y="13145"/>
                    <a:pt x="21466" y="12380"/>
                  </a:cubicBezTo>
                  <a:cubicBezTo>
                    <a:pt x="21369" y="11817"/>
                    <a:pt x="21188" y="11308"/>
                    <a:pt x="20940" y="10904"/>
                  </a:cubicBezTo>
                  <a:cubicBezTo>
                    <a:pt x="20927" y="10567"/>
                    <a:pt x="20881" y="10236"/>
                    <a:pt x="20802" y="9926"/>
                  </a:cubicBezTo>
                  <a:cubicBezTo>
                    <a:pt x="20706" y="9548"/>
                    <a:pt x="20565" y="9210"/>
                    <a:pt x="20388" y="8933"/>
                  </a:cubicBezTo>
                  <a:cubicBezTo>
                    <a:pt x="20358" y="8676"/>
                    <a:pt x="20307" y="8429"/>
                    <a:pt x="20238" y="8197"/>
                  </a:cubicBezTo>
                  <a:cubicBezTo>
                    <a:pt x="20161" y="7941"/>
                    <a:pt x="20062" y="7708"/>
                    <a:pt x="19978" y="7461"/>
                  </a:cubicBezTo>
                  <a:cubicBezTo>
                    <a:pt x="19827" y="7015"/>
                    <a:pt x="19722" y="6513"/>
                    <a:pt x="19514" y="6128"/>
                  </a:cubicBezTo>
                  <a:cubicBezTo>
                    <a:pt x="19410" y="5935"/>
                    <a:pt x="19283" y="5780"/>
                    <a:pt x="19142" y="5674"/>
                  </a:cubicBezTo>
                  <a:cubicBezTo>
                    <a:pt x="19030" y="5428"/>
                    <a:pt x="18899" y="5208"/>
                    <a:pt x="18755" y="5017"/>
                  </a:cubicBezTo>
                  <a:cubicBezTo>
                    <a:pt x="18566" y="4769"/>
                    <a:pt x="18355" y="4576"/>
                    <a:pt x="18130" y="4444"/>
                  </a:cubicBezTo>
                  <a:cubicBezTo>
                    <a:pt x="18011" y="4080"/>
                    <a:pt x="17834" y="3782"/>
                    <a:pt x="17619" y="3588"/>
                  </a:cubicBezTo>
                  <a:cubicBezTo>
                    <a:pt x="17448" y="3433"/>
                    <a:pt x="17259" y="3348"/>
                    <a:pt x="17088" y="3195"/>
                  </a:cubicBezTo>
                  <a:cubicBezTo>
                    <a:pt x="16984" y="3102"/>
                    <a:pt x="16887" y="2984"/>
                    <a:pt x="16785" y="2883"/>
                  </a:cubicBezTo>
                  <a:cubicBezTo>
                    <a:pt x="16643" y="2742"/>
                    <a:pt x="16491" y="2632"/>
                    <a:pt x="16333" y="2557"/>
                  </a:cubicBezTo>
                  <a:cubicBezTo>
                    <a:pt x="16234" y="2412"/>
                    <a:pt x="16130" y="2277"/>
                    <a:pt x="16021" y="2153"/>
                  </a:cubicBezTo>
                  <a:cubicBezTo>
                    <a:pt x="15717" y="1806"/>
                    <a:pt x="15380" y="1549"/>
                    <a:pt x="15025" y="1395"/>
                  </a:cubicBezTo>
                  <a:cubicBezTo>
                    <a:pt x="14872" y="1246"/>
                    <a:pt x="14711" y="1121"/>
                    <a:pt x="14546" y="1021"/>
                  </a:cubicBezTo>
                  <a:cubicBezTo>
                    <a:pt x="14310" y="880"/>
                    <a:pt x="14065" y="790"/>
                    <a:pt x="13816" y="754"/>
                  </a:cubicBezTo>
                  <a:cubicBezTo>
                    <a:pt x="13510" y="406"/>
                    <a:pt x="13160" y="190"/>
                    <a:pt x="12795" y="123"/>
                  </a:cubicBezTo>
                  <a:cubicBezTo>
                    <a:pt x="12589" y="85"/>
                    <a:pt x="12382" y="95"/>
                    <a:pt x="12178" y="153"/>
                  </a:cubicBezTo>
                  <a:cubicBezTo>
                    <a:pt x="11961" y="36"/>
                    <a:pt x="11735" y="-14"/>
                    <a:pt x="11508" y="3"/>
                  </a:cubicBezTo>
                  <a:cubicBezTo>
                    <a:pt x="11278" y="21"/>
                    <a:pt x="11051" y="109"/>
                    <a:pt x="10838" y="262"/>
                  </a:cubicBezTo>
                  <a:cubicBezTo>
                    <a:pt x="10605" y="193"/>
                    <a:pt x="10368" y="169"/>
                    <a:pt x="10131" y="190"/>
                  </a:cubicBezTo>
                  <a:cubicBezTo>
                    <a:pt x="9892" y="210"/>
                    <a:pt x="9655" y="277"/>
                    <a:pt x="9424" y="388"/>
                  </a:cubicBezTo>
                  <a:cubicBezTo>
                    <a:pt x="9148" y="417"/>
                    <a:pt x="8873" y="444"/>
                    <a:pt x="8600" y="467"/>
                  </a:cubicBezTo>
                  <a:cubicBezTo>
                    <a:pt x="8304" y="493"/>
                    <a:pt x="8003" y="515"/>
                    <a:pt x="7719" y="684"/>
                  </a:cubicBezTo>
                  <a:cubicBezTo>
                    <a:pt x="7503" y="813"/>
                    <a:pt x="7306" y="1024"/>
                    <a:pt x="7143" y="1300"/>
                  </a:cubicBezTo>
                  <a:cubicBezTo>
                    <a:pt x="6859" y="1423"/>
                    <a:pt x="6582" y="1594"/>
                    <a:pt x="6318" y="1809"/>
                  </a:cubicBezTo>
                  <a:cubicBezTo>
                    <a:pt x="6073" y="2009"/>
                    <a:pt x="5839" y="2246"/>
                    <a:pt x="5619" y="2518"/>
                  </a:cubicBezTo>
                  <a:cubicBezTo>
                    <a:pt x="5203" y="2570"/>
                    <a:pt x="4803" y="2816"/>
                    <a:pt x="4462" y="3230"/>
                  </a:cubicBezTo>
                  <a:cubicBezTo>
                    <a:pt x="4337" y="3382"/>
                    <a:pt x="4221" y="3556"/>
                    <a:pt x="4116" y="3749"/>
                  </a:cubicBezTo>
                  <a:cubicBezTo>
                    <a:pt x="3770" y="3904"/>
                    <a:pt x="3446" y="4178"/>
                    <a:pt x="3165" y="4556"/>
                  </a:cubicBezTo>
                  <a:cubicBezTo>
                    <a:pt x="2858" y="4967"/>
                    <a:pt x="2609" y="5489"/>
                    <a:pt x="2435" y="6086"/>
                  </a:cubicBezTo>
                  <a:cubicBezTo>
                    <a:pt x="2156" y="6374"/>
                    <a:pt x="1884" y="6680"/>
                    <a:pt x="1619" y="7003"/>
                  </a:cubicBezTo>
                  <a:cubicBezTo>
                    <a:pt x="1367" y="7311"/>
                    <a:pt x="1117" y="7639"/>
                    <a:pt x="921" y="8063"/>
                  </a:cubicBezTo>
                  <a:cubicBezTo>
                    <a:pt x="715" y="8507"/>
                    <a:pt x="580" y="9034"/>
                    <a:pt x="528" y="9594"/>
                  </a:cubicBezTo>
                  <a:cubicBezTo>
                    <a:pt x="188" y="10536"/>
                    <a:pt x="1" y="11636"/>
                    <a:pt x="0" y="12785"/>
                  </a:cubicBezTo>
                  <a:cubicBezTo>
                    <a:pt x="-2" y="13717"/>
                    <a:pt x="125" y="14637"/>
                    <a:pt x="371" y="15467"/>
                  </a:cubicBezTo>
                  <a:cubicBezTo>
                    <a:pt x="454" y="16560"/>
                    <a:pt x="769" y="17561"/>
                    <a:pt x="1257" y="18291"/>
                  </a:cubicBezTo>
                  <a:cubicBezTo>
                    <a:pt x="1624" y="18839"/>
                    <a:pt x="2071" y="19190"/>
                    <a:pt x="2542" y="19311"/>
                  </a:cubicBezTo>
                  <a:cubicBezTo>
                    <a:pt x="2984" y="19424"/>
                    <a:pt x="3434" y="19339"/>
                    <a:pt x="3836" y="19035"/>
                  </a:cubicBezTo>
                  <a:cubicBezTo>
                    <a:pt x="4065" y="18862"/>
                    <a:pt x="4274" y="18620"/>
                    <a:pt x="4497" y="18417"/>
                  </a:cubicBezTo>
                  <a:cubicBezTo>
                    <a:pt x="4650" y="18278"/>
                    <a:pt x="4810" y="18156"/>
                    <a:pt x="4976" y="18056"/>
                  </a:cubicBezTo>
                  <a:cubicBezTo>
                    <a:pt x="5021" y="18470"/>
                    <a:pt x="5138" y="18851"/>
                    <a:pt x="5311" y="19151"/>
                  </a:cubicBezTo>
                  <a:cubicBezTo>
                    <a:pt x="5565" y="19591"/>
                    <a:pt x="5908" y="19819"/>
                    <a:pt x="6256" y="19798"/>
                  </a:cubicBezTo>
                  <a:cubicBezTo>
                    <a:pt x="6547" y="20899"/>
                    <a:pt x="7199" y="21586"/>
                    <a:pt x="7902" y="21533"/>
                  </a:cubicBezTo>
                  <a:cubicBezTo>
                    <a:pt x="8086" y="21520"/>
                    <a:pt x="8265" y="21456"/>
                    <a:pt x="8431" y="21335"/>
                  </a:cubicBezTo>
                  <a:cubicBezTo>
                    <a:pt x="8787" y="21077"/>
                    <a:pt x="9062" y="20589"/>
                    <a:pt x="9265" y="20029"/>
                  </a:cubicBezTo>
                  <a:cubicBezTo>
                    <a:pt x="9330" y="19847"/>
                    <a:pt x="9390" y="19655"/>
                    <a:pt x="9489" y="19524"/>
                  </a:cubicBezTo>
                  <a:cubicBezTo>
                    <a:pt x="9555" y="19437"/>
                    <a:pt x="9634" y="19384"/>
                    <a:pt x="9717" y="19372"/>
                  </a:cubicBezTo>
                  <a:cubicBezTo>
                    <a:pt x="9704" y="19336"/>
                    <a:pt x="9694" y="19299"/>
                    <a:pt x="9685" y="19260"/>
                  </a:cubicBezTo>
                  <a:cubicBezTo>
                    <a:pt x="9606" y="18902"/>
                    <a:pt x="9723" y="18518"/>
                    <a:pt x="9698" y="18142"/>
                  </a:cubicBezTo>
                  <a:cubicBezTo>
                    <a:pt x="9674" y="17766"/>
                    <a:pt x="9521" y="17463"/>
                    <a:pt x="9326" y="17282"/>
                  </a:cubicBezTo>
                  <a:cubicBezTo>
                    <a:pt x="8588" y="16594"/>
                    <a:pt x="7809" y="17532"/>
                    <a:pt x="7142" y="18357"/>
                  </a:cubicBezTo>
                  <a:cubicBezTo>
                    <a:pt x="6819" y="18757"/>
                    <a:pt x="6450" y="19129"/>
                    <a:pt x="6074" y="18932"/>
                  </a:cubicBezTo>
                  <a:cubicBezTo>
                    <a:pt x="5736" y="18755"/>
                    <a:pt x="5539" y="18189"/>
                    <a:pt x="5472" y="17585"/>
                  </a:cubicBezTo>
                  <a:cubicBezTo>
                    <a:pt x="5374" y="16705"/>
                    <a:pt x="5523" y="15815"/>
                    <a:pt x="5769" y="15025"/>
                  </a:cubicBezTo>
                  <a:cubicBezTo>
                    <a:pt x="7153" y="10571"/>
                    <a:pt x="10575" y="9702"/>
                    <a:pt x="13351" y="12099"/>
                  </a:cubicBezTo>
                  <a:close/>
                </a:path>
              </a:pathLst>
            </a:custGeom>
            <a:solidFill>
              <a:srgbClr val="78AAD6">
                <a:alpha val="6052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9" name="Neocortex"/>
            <p:cNvSpPr txBox="1"/>
            <p:nvPr/>
          </p:nvSpPr>
          <p:spPr>
            <a:xfrm>
              <a:off x="11010753" y="0"/>
              <a:ext cx="3391460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78AAD6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Neocortex</a:t>
              </a:r>
            </a:p>
          </p:txBody>
        </p:sp>
        <p:sp>
          <p:nvSpPr>
            <p:cNvPr id="1290" name="Line"/>
            <p:cNvSpPr/>
            <p:nvPr/>
          </p:nvSpPr>
          <p:spPr>
            <a:xfrm flipV="1">
              <a:off x="9058144" y="1131296"/>
              <a:ext cx="2554053" cy="1721968"/>
            </a:xfrm>
            <a:prstGeom prst="line">
              <a:avLst/>
            </a:prstGeom>
            <a:noFill/>
            <a:ln w="5080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12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7358" y="2124509"/>
            <a:ext cx="12349284" cy="94669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98" name="Group"/>
          <p:cNvGrpSpPr/>
          <p:nvPr/>
        </p:nvGrpSpPr>
        <p:grpSpPr>
          <a:xfrm>
            <a:off x="12707814" y="8146789"/>
            <a:ext cx="9535701" cy="2907938"/>
            <a:chOff x="0" y="0"/>
            <a:chExt cx="9535700" cy="2907936"/>
          </a:xfrm>
        </p:grpSpPr>
        <p:sp>
          <p:nvSpPr>
            <p:cNvPr id="1295" name="Shape"/>
            <p:cNvSpPr/>
            <p:nvPr/>
          </p:nvSpPr>
          <p:spPr>
            <a:xfrm>
              <a:off x="0" y="0"/>
              <a:ext cx="4505338" cy="2762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7" fill="norm" stroke="1" extrusionOk="0">
                  <a:moveTo>
                    <a:pt x="20848" y="1902"/>
                  </a:moveTo>
                  <a:cubicBezTo>
                    <a:pt x="20236" y="1534"/>
                    <a:pt x="19609" y="1238"/>
                    <a:pt x="18971" y="1016"/>
                  </a:cubicBezTo>
                  <a:cubicBezTo>
                    <a:pt x="18247" y="764"/>
                    <a:pt x="17513" y="608"/>
                    <a:pt x="16774" y="548"/>
                  </a:cubicBezTo>
                  <a:cubicBezTo>
                    <a:pt x="15990" y="1310"/>
                    <a:pt x="15073" y="1634"/>
                    <a:pt x="14165" y="1471"/>
                  </a:cubicBezTo>
                  <a:cubicBezTo>
                    <a:pt x="13370" y="1328"/>
                    <a:pt x="12618" y="817"/>
                    <a:pt x="11998" y="0"/>
                  </a:cubicBezTo>
                  <a:cubicBezTo>
                    <a:pt x="11744" y="364"/>
                    <a:pt x="11462" y="675"/>
                    <a:pt x="11160" y="927"/>
                  </a:cubicBezTo>
                  <a:cubicBezTo>
                    <a:pt x="10077" y="1831"/>
                    <a:pt x="8805" y="1934"/>
                    <a:pt x="7672" y="1210"/>
                  </a:cubicBezTo>
                  <a:cubicBezTo>
                    <a:pt x="7400" y="998"/>
                    <a:pt x="7088" y="961"/>
                    <a:pt x="6800" y="1107"/>
                  </a:cubicBezTo>
                  <a:cubicBezTo>
                    <a:pt x="6408" y="1305"/>
                    <a:pt x="6119" y="1806"/>
                    <a:pt x="5789" y="2187"/>
                  </a:cubicBezTo>
                  <a:cubicBezTo>
                    <a:pt x="5514" y="2505"/>
                    <a:pt x="5206" y="2746"/>
                    <a:pt x="4878" y="2896"/>
                  </a:cubicBezTo>
                  <a:cubicBezTo>
                    <a:pt x="4268" y="2966"/>
                    <a:pt x="3656" y="2919"/>
                    <a:pt x="3052" y="2760"/>
                  </a:cubicBezTo>
                  <a:cubicBezTo>
                    <a:pt x="2719" y="2672"/>
                    <a:pt x="2379" y="2558"/>
                    <a:pt x="2050" y="2690"/>
                  </a:cubicBezTo>
                  <a:cubicBezTo>
                    <a:pt x="1743" y="2813"/>
                    <a:pt x="1499" y="3109"/>
                    <a:pt x="1474" y="3574"/>
                  </a:cubicBezTo>
                  <a:cubicBezTo>
                    <a:pt x="1452" y="3988"/>
                    <a:pt x="1645" y="4380"/>
                    <a:pt x="1617" y="4782"/>
                  </a:cubicBezTo>
                  <a:cubicBezTo>
                    <a:pt x="1604" y="4960"/>
                    <a:pt x="1550" y="5124"/>
                    <a:pt x="1542" y="5303"/>
                  </a:cubicBezTo>
                  <a:cubicBezTo>
                    <a:pt x="1533" y="5508"/>
                    <a:pt x="1585" y="5707"/>
                    <a:pt x="1682" y="5841"/>
                  </a:cubicBezTo>
                  <a:cubicBezTo>
                    <a:pt x="1552" y="6012"/>
                    <a:pt x="1470" y="6261"/>
                    <a:pt x="1456" y="6531"/>
                  </a:cubicBezTo>
                  <a:cubicBezTo>
                    <a:pt x="1444" y="6754"/>
                    <a:pt x="1478" y="6977"/>
                    <a:pt x="1554" y="7165"/>
                  </a:cubicBezTo>
                  <a:cubicBezTo>
                    <a:pt x="1631" y="7396"/>
                    <a:pt x="1742" y="7593"/>
                    <a:pt x="1877" y="7739"/>
                  </a:cubicBezTo>
                  <a:cubicBezTo>
                    <a:pt x="1974" y="7844"/>
                    <a:pt x="2083" y="7920"/>
                    <a:pt x="2197" y="7964"/>
                  </a:cubicBezTo>
                  <a:cubicBezTo>
                    <a:pt x="2157" y="8112"/>
                    <a:pt x="2145" y="8277"/>
                    <a:pt x="2162" y="8437"/>
                  </a:cubicBezTo>
                  <a:cubicBezTo>
                    <a:pt x="2182" y="8619"/>
                    <a:pt x="2239" y="8786"/>
                    <a:pt x="2325" y="8910"/>
                  </a:cubicBezTo>
                  <a:cubicBezTo>
                    <a:pt x="1671" y="9061"/>
                    <a:pt x="1074" y="9593"/>
                    <a:pt x="645" y="10405"/>
                  </a:cubicBezTo>
                  <a:cubicBezTo>
                    <a:pt x="250" y="11153"/>
                    <a:pt x="23" y="12094"/>
                    <a:pt x="0" y="13077"/>
                  </a:cubicBezTo>
                  <a:cubicBezTo>
                    <a:pt x="916" y="14575"/>
                    <a:pt x="1962" y="15850"/>
                    <a:pt x="3106" y="16860"/>
                  </a:cubicBezTo>
                  <a:cubicBezTo>
                    <a:pt x="3901" y="17562"/>
                    <a:pt x="4739" y="18132"/>
                    <a:pt x="5534" y="18834"/>
                  </a:cubicBezTo>
                  <a:cubicBezTo>
                    <a:pt x="6293" y="19503"/>
                    <a:pt x="7010" y="20289"/>
                    <a:pt x="7674" y="21181"/>
                  </a:cubicBezTo>
                  <a:cubicBezTo>
                    <a:pt x="8538" y="21600"/>
                    <a:pt x="9471" y="21403"/>
                    <a:pt x="10238" y="20640"/>
                  </a:cubicBezTo>
                  <a:cubicBezTo>
                    <a:pt x="10569" y="20310"/>
                    <a:pt x="10859" y="19882"/>
                    <a:pt x="11092" y="19379"/>
                  </a:cubicBezTo>
                  <a:cubicBezTo>
                    <a:pt x="13455" y="19505"/>
                    <a:pt x="15760" y="18185"/>
                    <a:pt x="17547" y="15685"/>
                  </a:cubicBezTo>
                  <a:cubicBezTo>
                    <a:pt x="18484" y="14376"/>
                    <a:pt x="19242" y="12788"/>
                    <a:pt x="19946" y="11159"/>
                  </a:cubicBezTo>
                  <a:cubicBezTo>
                    <a:pt x="20530" y="9807"/>
                    <a:pt x="21082" y="8416"/>
                    <a:pt x="21600" y="6991"/>
                  </a:cubicBezTo>
                  <a:cubicBezTo>
                    <a:pt x="21513" y="6653"/>
                    <a:pt x="21467" y="6291"/>
                    <a:pt x="21463" y="5926"/>
                  </a:cubicBezTo>
                  <a:cubicBezTo>
                    <a:pt x="21459" y="5465"/>
                    <a:pt x="21523" y="4987"/>
                    <a:pt x="21420" y="4546"/>
                  </a:cubicBezTo>
                  <a:cubicBezTo>
                    <a:pt x="21353" y="4258"/>
                    <a:pt x="21221" y="4023"/>
                    <a:pt x="21050" y="3887"/>
                  </a:cubicBezTo>
                  <a:cubicBezTo>
                    <a:pt x="21113" y="3789"/>
                    <a:pt x="21155" y="3662"/>
                    <a:pt x="21171" y="3524"/>
                  </a:cubicBezTo>
                  <a:cubicBezTo>
                    <a:pt x="21209" y="3205"/>
                    <a:pt x="21111" y="2907"/>
                    <a:pt x="21029" y="2625"/>
                  </a:cubicBezTo>
                  <a:cubicBezTo>
                    <a:pt x="20962" y="2392"/>
                    <a:pt x="20901" y="2151"/>
                    <a:pt x="20848" y="1902"/>
                  </a:cubicBezTo>
                  <a:close/>
                </a:path>
              </a:pathLst>
            </a:custGeom>
            <a:solidFill>
              <a:srgbClr val="FF80A9">
                <a:alpha val="4917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96" name="Models…"/>
            <p:cNvSpPr txBox="1"/>
            <p:nvPr/>
          </p:nvSpPr>
          <p:spPr>
            <a:xfrm>
              <a:off x="6753409" y="910861"/>
              <a:ext cx="2782292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>
                  <a:solidFill>
                    <a:srgbClr val="FF80A9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Models </a:t>
              </a:r>
            </a:p>
            <a:p>
              <a:pPr>
                <a:defRPr>
                  <a:solidFill>
                    <a:srgbClr val="FF80A9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and lists</a:t>
              </a:r>
            </a:p>
          </p:txBody>
        </p:sp>
        <p:sp>
          <p:nvSpPr>
            <p:cNvPr id="1297" name="Line"/>
            <p:cNvSpPr/>
            <p:nvPr/>
          </p:nvSpPr>
          <p:spPr>
            <a:xfrm>
              <a:off x="3468810" y="941712"/>
              <a:ext cx="3047209" cy="537600"/>
            </a:xfrm>
            <a:prstGeom prst="line">
              <a:avLst/>
            </a:prstGeom>
            <a:noFill/>
            <a:ln w="50800" cap="flat">
              <a:solidFill>
                <a:srgbClr val="FF80A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13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7358" y="2124509"/>
            <a:ext cx="12349284" cy="94669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05" name="Group"/>
          <p:cNvGrpSpPr/>
          <p:nvPr/>
        </p:nvGrpSpPr>
        <p:grpSpPr>
          <a:xfrm>
            <a:off x="6111953" y="2025087"/>
            <a:ext cx="15759031" cy="7939184"/>
            <a:chOff x="0" y="0"/>
            <a:chExt cx="15759030" cy="7939183"/>
          </a:xfrm>
        </p:grpSpPr>
        <p:sp>
          <p:nvSpPr>
            <p:cNvPr id="1302" name="Shape"/>
            <p:cNvSpPr/>
            <p:nvPr/>
          </p:nvSpPr>
          <p:spPr>
            <a:xfrm>
              <a:off x="-1" y="833558"/>
              <a:ext cx="12203881" cy="710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536" fill="norm" stroke="1" extrusionOk="0">
                  <a:moveTo>
                    <a:pt x="13351" y="12099"/>
                  </a:moveTo>
                  <a:cubicBezTo>
                    <a:pt x="14423" y="13024"/>
                    <a:pt x="15352" y="14370"/>
                    <a:pt x="16064" y="16028"/>
                  </a:cubicBezTo>
                  <a:cubicBezTo>
                    <a:pt x="16320" y="16386"/>
                    <a:pt x="16637" y="16594"/>
                    <a:pt x="16967" y="16619"/>
                  </a:cubicBezTo>
                  <a:cubicBezTo>
                    <a:pt x="17271" y="16642"/>
                    <a:pt x="17572" y="16509"/>
                    <a:pt x="17832" y="16236"/>
                  </a:cubicBezTo>
                  <a:cubicBezTo>
                    <a:pt x="18147" y="16259"/>
                    <a:pt x="18460" y="16340"/>
                    <a:pt x="18764" y="16477"/>
                  </a:cubicBezTo>
                  <a:cubicBezTo>
                    <a:pt x="18981" y="16575"/>
                    <a:pt x="19194" y="16701"/>
                    <a:pt x="19400" y="16854"/>
                  </a:cubicBezTo>
                  <a:cubicBezTo>
                    <a:pt x="19629" y="16945"/>
                    <a:pt x="19851" y="17086"/>
                    <a:pt x="20060" y="17273"/>
                  </a:cubicBezTo>
                  <a:cubicBezTo>
                    <a:pt x="20143" y="17347"/>
                    <a:pt x="20223" y="17428"/>
                    <a:pt x="20301" y="17516"/>
                  </a:cubicBezTo>
                  <a:cubicBezTo>
                    <a:pt x="20568" y="17616"/>
                    <a:pt x="20842" y="17415"/>
                    <a:pt x="20984" y="17014"/>
                  </a:cubicBezTo>
                  <a:cubicBezTo>
                    <a:pt x="21053" y="16821"/>
                    <a:pt x="21082" y="16600"/>
                    <a:pt x="21132" y="16397"/>
                  </a:cubicBezTo>
                  <a:cubicBezTo>
                    <a:pt x="21206" y="16096"/>
                    <a:pt x="21325" y="15827"/>
                    <a:pt x="21381" y="15510"/>
                  </a:cubicBezTo>
                  <a:cubicBezTo>
                    <a:pt x="21428" y="15246"/>
                    <a:pt x="21428" y="14963"/>
                    <a:pt x="21380" y="14695"/>
                  </a:cubicBezTo>
                  <a:cubicBezTo>
                    <a:pt x="21568" y="13965"/>
                    <a:pt x="21598" y="13145"/>
                    <a:pt x="21466" y="12380"/>
                  </a:cubicBezTo>
                  <a:cubicBezTo>
                    <a:pt x="21369" y="11817"/>
                    <a:pt x="21188" y="11308"/>
                    <a:pt x="20940" y="10904"/>
                  </a:cubicBezTo>
                  <a:cubicBezTo>
                    <a:pt x="20927" y="10567"/>
                    <a:pt x="20881" y="10236"/>
                    <a:pt x="20802" y="9926"/>
                  </a:cubicBezTo>
                  <a:cubicBezTo>
                    <a:pt x="20706" y="9548"/>
                    <a:pt x="20565" y="9210"/>
                    <a:pt x="20388" y="8933"/>
                  </a:cubicBezTo>
                  <a:cubicBezTo>
                    <a:pt x="20358" y="8676"/>
                    <a:pt x="20307" y="8429"/>
                    <a:pt x="20238" y="8197"/>
                  </a:cubicBezTo>
                  <a:cubicBezTo>
                    <a:pt x="20161" y="7941"/>
                    <a:pt x="20062" y="7708"/>
                    <a:pt x="19978" y="7461"/>
                  </a:cubicBezTo>
                  <a:cubicBezTo>
                    <a:pt x="19827" y="7015"/>
                    <a:pt x="19722" y="6513"/>
                    <a:pt x="19514" y="6128"/>
                  </a:cubicBezTo>
                  <a:cubicBezTo>
                    <a:pt x="19410" y="5935"/>
                    <a:pt x="19283" y="5780"/>
                    <a:pt x="19142" y="5674"/>
                  </a:cubicBezTo>
                  <a:cubicBezTo>
                    <a:pt x="19030" y="5428"/>
                    <a:pt x="18899" y="5208"/>
                    <a:pt x="18755" y="5017"/>
                  </a:cubicBezTo>
                  <a:cubicBezTo>
                    <a:pt x="18566" y="4769"/>
                    <a:pt x="18355" y="4576"/>
                    <a:pt x="18130" y="4444"/>
                  </a:cubicBezTo>
                  <a:cubicBezTo>
                    <a:pt x="18011" y="4080"/>
                    <a:pt x="17834" y="3782"/>
                    <a:pt x="17619" y="3588"/>
                  </a:cubicBezTo>
                  <a:cubicBezTo>
                    <a:pt x="17448" y="3433"/>
                    <a:pt x="17259" y="3348"/>
                    <a:pt x="17088" y="3195"/>
                  </a:cubicBezTo>
                  <a:cubicBezTo>
                    <a:pt x="16984" y="3102"/>
                    <a:pt x="16887" y="2984"/>
                    <a:pt x="16785" y="2883"/>
                  </a:cubicBezTo>
                  <a:cubicBezTo>
                    <a:pt x="16643" y="2742"/>
                    <a:pt x="16491" y="2632"/>
                    <a:pt x="16333" y="2557"/>
                  </a:cubicBezTo>
                  <a:cubicBezTo>
                    <a:pt x="16234" y="2412"/>
                    <a:pt x="16130" y="2277"/>
                    <a:pt x="16021" y="2153"/>
                  </a:cubicBezTo>
                  <a:cubicBezTo>
                    <a:pt x="15717" y="1806"/>
                    <a:pt x="15380" y="1549"/>
                    <a:pt x="15025" y="1395"/>
                  </a:cubicBezTo>
                  <a:cubicBezTo>
                    <a:pt x="14872" y="1246"/>
                    <a:pt x="14711" y="1121"/>
                    <a:pt x="14546" y="1021"/>
                  </a:cubicBezTo>
                  <a:cubicBezTo>
                    <a:pt x="14310" y="880"/>
                    <a:pt x="14065" y="790"/>
                    <a:pt x="13816" y="754"/>
                  </a:cubicBezTo>
                  <a:cubicBezTo>
                    <a:pt x="13510" y="406"/>
                    <a:pt x="13160" y="190"/>
                    <a:pt x="12795" y="123"/>
                  </a:cubicBezTo>
                  <a:cubicBezTo>
                    <a:pt x="12589" y="85"/>
                    <a:pt x="12382" y="95"/>
                    <a:pt x="12178" y="153"/>
                  </a:cubicBezTo>
                  <a:cubicBezTo>
                    <a:pt x="11961" y="36"/>
                    <a:pt x="11735" y="-14"/>
                    <a:pt x="11508" y="3"/>
                  </a:cubicBezTo>
                  <a:cubicBezTo>
                    <a:pt x="11278" y="21"/>
                    <a:pt x="11051" y="109"/>
                    <a:pt x="10838" y="262"/>
                  </a:cubicBezTo>
                  <a:cubicBezTo>
                    <a:pt x="10605" y="193"/>
                    <a:pt x="10368" y="169"/>
                    <a:pt x="10131" y="190"/>
                  </a:cubicBezTo>
                  <a:cubicBezTo>
                    <a:pt x="9892" y="210"/>
                    <a:pt x="9655" y="277"/>
                    <a:pt x="9424" y="388"/>
                  </a:cubicBezTo>
                  <a:cubicBezTo>
                    <a:pt x="9148" y="417"/>
                    <a:pt x="8873" y="444"/>
                    <a:pt x="8600" y="467"/>
                  </a:cubicBezTo>
                  <a:cubicBezTo>
                    <a:pt x="8304" y="493"/>
                    <a:pt x="8003" y="515"/>
                    <a:pt x="7719" y="684"/>
                  </a:cubicBezTo>
                  <a:cubicBezTo>
                    <a:pt x="7503" y="813"/>
                    <a:pt x="7306" y="1024"/>
                    <a:pt x="7143" y="1300"/>
                  </a:cubicBezTo>
                  <a:cubicBezTo>
                    <a:pt x="6859" y="1423"/>
                    <a:pt x="6582" y="1594"/>
                    <a:pt x="6318" y="1809"/>
                  </a:cubicBezTo>
                  <a:cubicBezTo>
                    <a:pt x="6073" y="2009"/>
                    <a:pt x="5839" y="2246"/>
                    <a:pt x="5619" y="2518"/>
                  </a:cubicBezTo>
                  <a:cubicBezTo>
                    <a:pt x="5203" y="2570"/>
                    <a:pt x="4803" y="2816"/>
                    <a:pt x="4462" y="3230"/>
                  </a:cubicBezTo>
                  <a:cubicBezTo>
                    <a:pt x="4337" y="3382"/>
                    <a:pt x="4221" y="3556"/>
                    <a:pt x="4116" y="3749"/>
                  </a:cubicBezTo>
                  <a:cubicBezTo>
                    <a:pt x="3770" y="3904"/>
                    <a:pt x="3446" y="4178"/>
                    <a:pt x="3165" y="4556"/>
                  </a:cubicBezTo>
                  <a:cubicBezTo>
                    <a:pt x="2858" y="4967"/>
                    <a:pt x="2609" y="5489"/>
                    <a:pt x="2435" y="6086"/>
                  </a:cubicBezTo>
                  <a:cubicBezTo>
                    <a:pt x="2156" y="6374"/>
                    <a:pt x="1884" y="6680"/>
                    <a:pt x="1619" y="7003"/>
                  </a:cubicBezTo>
                  <a:cubicBezTo>
                    <a:pt x="1367" y="7311"/>
                    <a:pt x="1117" y="7639"/>
                    <a:pt x="921" y="8063"/>
                  </a:cubicBezTo>
                  <a:cubicBezTo>
                    <a:pt x="715" y="8507"/>
                    <a:pt x="580" y="9034"/>
                    <a:pt x="528" y="9594"/>
                  </a:cubicBezTo>
                  <a:cubicBezTo>
                    <a:pt x="188" y="10536"/>
                    <a:pt x="1" y="11636"/>
                    <a:pt x="0" y="12785"/>
                  </a:cubicBezTo>
                  <a:cubicBezTo>
                    <a:pt x="-2" y="13717"/>
                    <a:pt x="125" y="14637"/>
                    <a:pt x="371" y="15467"/>
                  </a:cubicBezTo>
                  <a:cubicBezTo>
                    <a:pt x="454" y="16560"/>
                    <a:pt x="769" y="17561"/>
                    <a:pt x="1257" y="18291"/>
                  </a:cubicBezTo>
                  <a:cubicBezTo>
                    <a:pt x="1624" y="18839"/>
                    <a:pt x="2071" y="19190"/>
                    <a:pt x="2542" y="19311"/>
                  </a:cubicBezTo>
                  <a:cubicBezTo>
                    <a:pt x="2984" y="19424"/>
                    <a:pt x="3434" y="19339"/>
                    <a:pt x="3836" y="19035"/>
                  </a:cubicBezTo>
                  <a:cubicBezTo>
                    <a:pt x="4065" y="18862"/>
                    <a:pt x="4274" y="18620"/>
                    <a:pt x="4497" y="18417"/>
                  </a:cubicBezTo>
                  <a:cubicBezTo>
                    <a:pt x="4650" y="18278"/>
                    <a:pt x="4810" y="18156"/>
                    <a:pt x="4976" y="18056"/>
                  </a:cubicBezTo>
                  <a:cubicBezTo>
                    <a:pt x="5021" y="18470"/>
                    <a:pt x="5138" y="18851"/>
                    <a:pt x="5311" y="19151"/>
                  </a:cubicBezTo>
                  <a:cubicBezTo>
                    <a:pt x="5565" y="19591"/>
                    <a:pt x="5908" y="19819"/>
                    <a:pt x="6256" y="19798"/>
                  </a:cubicBezTo>
                  <a:cubicBezTo>
                    <a:pt x="6547" y="20899"/>
                    <a:pt x="7199" y="21586"/>
                    <a:pt x="7902" y="21533"/>
                  </a:cubicBezTo>
                  <a:cubicBezTo>
                    <a:pt x="8086" y="21520"/>
                    <a:pt x="8265" y="21456"/>
                    <a:pt x="8431" y="21335"/>
                  </a:cubicBezTo>
                  <a:cubicBezTo>
                    <a:pt x="8787" y="21077"/>
                    <a:pt x="9062" y="20589"/>
                    <a:pt x="9265" y="20029"/>
                  </a:cubicBezTo>
                  <a:cubicBezTo>
                    <a:pt x="9330" y="19847"/>
                    <a:pt x="9390" y="19655"/>
                    <a:pt x="9489" y="19524"/>
                  </a:cubicBezTo>
                  <a:cubicBezTo>
                    <a:pt x="9555" y="19437"/>
                    <a:pt x="9634" y="19384"/>
                    <a:pt x="9717" y="19372"/>
                  </a:cubicBezTo>
                  <a:cubicBezTo>
                    <a:pt x="9704" y="19336"/>
                    <a:pt x="9694" y="19299"/>
                    <a:pt x="9685" y="19260"/>
                  </a:cubicBezTo>
                  <a:cubicBezTo>
                    <a:pt x="9606" y="18902"/>
                    <a:pt x="9723" y="18518"/>
                    <a:pt x="9698" y="18142"/>
                  </a:cubicBezTo>
                  <a:cubicBezTo>
                    <a:pt x="9674" y="17766"/>
                    <a:pt x="9521" y="17463"/>
                    <a:pt x="9326" y="17282"/>
                  </a:cubicBezTo>
                  <a:cubicBezTo>
                    <a:pt x="8588" y="16594"/>
                    <a:pt x="7809" y="17532"/>
                    <a:pt x="7142" y="18357"/>
                  </a:cubicBezTo>
                  <a:cubicBezTo>
                    <a:pt x="6819" y="18757"/>
                    <a:pt x="6450" y="19129"/>
                    <a:pt x="6074" y="18932"/>
                  </a:cubicBezTo>
                  <a:cubicBezTo>
                    <a:pt x="5736" y="18755"/>
                    <a:pt x="5539" y="18189"/>
                    <a:pt x="5472" y="17585"/>
                  </a:cubicBezTo>
                  <a:cubicBezTo>
                    <a:pt x="5374" y="16705"/>
                    <a:pt x="5523" y="15815"/>
                    <a:pt x="5769" y="15025"/>
                  </a:cubicBezTo>
                  <a:cubicBezTo>
                    <a:pt x="7153" y="10571"/>
                    <a:pt x="10575" y="9702"/>
                    <a:pt x="13351" y="12099"/>
                  </a:cubicBezTo>
                  <a:close/>
                </a:path>
              </a:pathLst>
            </a:custGeom>
            <a:solidFill>
              <a:srgbClr val="78AAD6">
                <a:alpha val="6052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03" name="Lists best practices"/>
            <p:cNvSpPr txBox="1"/>
            <p:nvPr/>
          </p:nvSpPr>
          <p:spPr>
            <a:xfrm>
              <a:off x="9653936" y="0"/>
              <a:ext cx="6105094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78AAD6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Lists best practices</a:t>
              </a:r>
            </a:p>
          </p:txBody>
        </p:sp>
        <p:sp>
          <p:nvSpPr>
            <p:cNvPr id="1304" name="Line"/>
            <p:cNvSpPr/>
            <p:nvPr/>
          </p:nvSpPr>
          <p:spPr>
            <a:xfrm flipV="1">
              <a:off x="9058144" y="1131296"/>
              <a:ext cx="2554053" cy="1721968"/>
            </a:xfrm>
            <a:prstGeom prst="line">
              <a:avLst/>
            </a:prstGeom>
            <a:noFill/>
            <a:ln w="5080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130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7358" y="2124509"/>
            <a:ext cx="12349284" cy="94669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12" name="Group"/>
          <p:cNvGrpSpPr/>
          <p:nvPr/>
        </p:nvGrpSpPr>
        <p:grpSpPr>
          <a:xfrm>
            <a:off x="6111953" y="2025087"/>
            <a:ext cx="16167844" cy="7939184"/>
            <a:chOff x="0" y="0"/>
            <a:chExt cx="16167843" cy="7939183"/>
          </a:xfrm>
        </p:grpSpPr>
        <p:sp>
          <p:nvSpPr>
            <p:cNvPr id="1309" name="Shape"/>
            <p:cNvSpPr/>
            <p:nvPr/>
          </p:nvSpPr>
          <p:spPr>
            <a:xfrm>
              <a:off x="-1" y="833558"/>
              <a:ext cx="12203881" cy="710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536" fill="norm" stroke="1" extrusionOk="0">
                  <a:moveTo>
                    <a:pt x="13351" y="12099"/>
                  </a:moveTo>
                  <a:cubicBezTo>
                    <a:pt x="14423" y="13024"/>
                    <a:pt x="15352" y="14370"/>
                    <a:pt x="16064" y="16028"/>
                  </a:cubicBezTo>
                  <a:cubicBezTo>
                    <a:pt x="16320" y="16386"/>
                    <a:pt x="16637" y="16594"/>
                    <a:pt x="16967" y="16619"/>
                  </a:cubicBezTo>
                  <a:cubicBezTo>
                    <a:pt x="17271" y="16642"/>
                    <a:pt x="17572" y="16509"/>
                    <a:pt x="17832" y="16236"/>
                  </a:cubicBezTo>
                  <a:cubicBezTo>
                    <a:pt x="18147" y="16259"/>
                    <a:pt x="18460" y="16340"/>
                    <a:pt x="18764" y="16477"/>
                  </a:cubicBezTo>
                  <a:cubicBezTo>
                    <a:pt x="18981" y="16575"/>
                    <a:pt x="19194" y="16701"/>
                    <a:pt x="19400" y="16854"/>
                  </a:cubicBezTo>
                  <a:cubicBezTo>
                    <a:pt x="19629" y="16945"/>
                    <a:pt x="19851" y="17086"/>
                    <a:pt x="20060" y="17273"/>
                  </a:cubicBezTo>
                  <a:cubicBezTo>
                    <a:pt x="20143" y="17347"/>
                    <a:pt x="20223" y="17428"/>
                    <a:pt x="20301" y="17516"/>
                  </a:cubicBezTo>
                  <a:cubicBezTo>
                    <a:pt x="20568" y="17616"/>
                    <a:pt x="20842" y="17415"/>
                    <a:pt x="20984" y="17014"/>
                  </a:cubicBezTo>
                  <a:cubicBezTo>
                    <a:pt x="21053" y="16821"/>
                    <a:pt x="21082" y="16600"/>
                    <a:pt x="21132" y="16397"/>
                  </a:cubicBezTo>
                  <a:cubicBezTo>
                    <a:pt x="21206" y="16096"/>
                    <a:pt x="21325" y="15827"/>
                    <a:pt x="21381" y="15510"/>
                  </a:cubicBezTo>
                  <a:cubicBezTo>
                    <a:pt x="21428" y="15246"/>
                    <a:pt x="21428" y="14963"/>
                    <a:pt x="21380" y="14695"/>
                  </a:cubicBezTo>
                  <a:cubicBezTo>
                    <a:pt x="21568" y="13965"/>
                    <a:pt x="21598" y="13145"/>
                    <a:pt x="21466" y="12380"/>
                  </a:cubicBezTo>
                  <a:cubicBezTo>
                    <a:pt x="21369" y="11817"/>
                    <a:pt x="21188" y="11308"/>
                    <a:pt x="20940" y="10904"/>
                  </a:cubicBezTo>
                  <a:cubicBezTo>
                    <a:pt x="20927" y="10567"/>
                    <a:pt x="20881" y="10236"/>
                    <a:pt x="20802" y="9926"/>
                  </a:cubicBezTo>
                  <a:cubicBezTo>
                    <a:pt x="20706" y="9548"/>
                    <a:pt x="20565" y="9210"/>
                    <a:pt x="20388" y="8933"/>
                  </a:cubicBezTo>
                  <a:cubicBezTo>
                    <a:pt x="20358" y="8676"/>
                    <a:pt x="20307" y="8429"/>
                    <a:pt x="20238" y="8197"/>
                  </a:cubicBezTo>
                  <a:cubicBezTo>
                    <a:pt x="20161" y="7941"/>
                    <a:pt x="20062" y="7708"/>
                    <a:pt x="19978" y="7461"/>
                  </a:cubicBezTo>
                  <a:cubicBezTo>
                    <a:pt x="19827" y="7015"/>
                    <a:pt x="19722" y="6513"/>
                    <a:pt x="19514" y="6128"/>
                  </a:cubicBezTo>
                  <a:cubicBezTo>
                    <a:pt x="19410" y="5935"/>
                    <a:pt x="19283" y="5780"/>
                    <a:pt x="19142" y="5674"/>
                  </a:cubicBezTo>
                  <a:cubicBezTo>
                    <a:pt x="19030" y="5428"/>
                    <a:pt x="18899" y="5208"/>
                    <a:pt x="18755" y="5017"/>
                  </a:cubicBezTo>
                  <a:cubicBezTo>
                    <a:pt x="18566" y="4769"/>
                    <a:pt x="18355" y="4576"/>
                    <a:pt x="18130" y="4444"/>
                  </a:cubicBezTo>
                  <a:cubicBezTo>
                    <a:pt x="18011" y="4080"/>
                    <a:pt x="17834" y="3782"/>
                    <a:pt x="17619" y="3588"/>
                  </a:cubicBezTo>
                  <a:cubicBezTo>
                    <a:pt x="17448" y="3433"/>
                    <a:pt x="17259" y="3348"/>
                    <a:pt x="17088" y="3195"/>
                  </a:cubicBezTo>
                  <a:cubicBezTo>
                    <a:pt x="16984" y="3102"/>
                    <a:pt x="16887" y="2984"/>
                    <a:pt x="16785" y="2883"/>
                  </a:cubicBezTo>
                  <a:cubicBezTo>
                    <a:pt x="16643" y="2742"/>
                    <a:pt x="16491" y="2632"/>
                    <a:pt x="16333" y="2557"/>
                  </a:cubicBezTo>
                  <a:cubicBezTo>
                    <a:pt x="16234" y="2412"/>
                    <a:pt x="16130" y="2277"/>
                    <a:pt x="16021" y="2153"/>
                  </a:cubicBezTo>
                  <a:cubicBezTo>
                    <a:pt x="15717" y="1806"/>
                    <a:pt x="15380" y="1549"/>
                    <a:pt x="15025" y="1395"/>
                  </a:cubicBezTo>
                  <a:cubicBezTo>
                    <a:pt x="14872" y="1246"/>
                    <a:pt x="14711" y="1121"/>
                    <a:pt x="14546" y="1021"/>
                  </a:cubicBezTo>
                  <a:cubicBezTo>
                    <a:pt x="14310" y="880"/>
                    <a:pt x="14065" y="790"/>
                    <a:pt x="13816" y="754"/>
                  </a:cubicBezTo>
                  <a:cubicBezTo>
                    <a:pt x="13510" y="406"/>
                    <a:pt x="13160" y="190"/>
                    <a:pt x="12795" y="123"/>
                  </a:cubicBezTo>
                  <a:cubicBezTo>
                    <a:pt x="12589" y="85"/>
                    <a:pt x="12382" y="95"/>
                    <a:pt x="12178" y="153"/>
                  </a:cubicBezTo>
                  <a:cubicBezTo>
                    <a:pt x="11961" y="36"/>
                    <a:pt x="11735" y="-14"/>
                    <a:pt x="11508" y="3"/>
                  </a:cubicBezTo>
                  <a:cubicBezTo>
                    <a:pt x="11278" y="21"/>
                    <a:pt x="11051" y="109"/>
                    <a:pt x="10838" y="262"/>
                  </a:cubicBezTo>
                  <a:cubicBezTo>
                    <a:pt x="10605" y="193"/>
                    <a:pt x="10368" y="169"/>
                    <a:pt x="10131" y="190"/>
                  </a:cubicBezTo>
                  <a:cubicBezTo>
                    <a:pt x="9892" y="210"/>
                    <a:pt x="9655" y="277"/>
                    <a:pt x="9424" y="388"/>
                  </a:cubicBezTo>
                  <a:cubicBezTo>
                    <a:pt x="9148" y="417"/>
                    <a:pt x="8873" y="444"/>
                    <a:pt x="8600" y="467"/>
                  </a:cubicBezTo>
                  <a:cubicBezTo>
                    <a:pt x="8304" y="493"/>
                    <a:pt x="8003" y="515"/>
                    <a:pt x="7719" y="684"/>
                  </a:cubicBezTo>
                  <a:cubicBezTo>
                    <a:pt x="7503" y="813"/>
                    <a:pt x="7306" y="1024"/>
                    <a:pt x="7143" y="1300"/>
                  </a:cubicBezTo>
                  <a:cubicBezTo>
                    <a:pt x="6859" y="1423"/>
                    <a:pt x="6582" y="1594"/>
                    <a:pt x="6318" y="1809"/>
                  </a:cubicBezTo>
                  <a:cubicBezTo>
                    <a:pt x="6073" y="2009"/>
                    <a:pt x="5839" y="2246"/>
                    <a:pt x="5619" y="2518"/>
                  </a:cubicBezTo>
                  <a:cubicBezTo>
                    <a:pt x="5203" y="2570"/>
                    <a:pt x="4803" y="2816"/>
                    <a:pt x="4462" y="3230"/>
                  </a:cubicBezTo>
                  <a:cubicBezTo>
                    <a:pt x="4337" y="3382"/>
                    <a:pt x="4221" y="3556"/>
                    <a:pt x="4116" y="3749"/>
                  </a:cubicBezTo>
                  <a:cubicBezTo>
                    <a:pt x="3770" y="3904"/>
                    <a:pt x="3446" y="4178"/>
                    <a:pt x="3165" y="4556"/>
                  </a:cubicBezTo>
                  <a:cubicBezTo>
                    <a:pt x="2858" y="4967"/>
                    <a:pt x="2609" y="5489"/>
                    <a:pt x="2435" y="6086"/>
                  </a:cubicBezTo>
                  <a:cubicBezTo>
                    <a:pt x="2156" y="6374"/>
                    <a:pt x="1884" y="6680"/>
                    <a:pt x="1619" y="7003"/>
                  </a:cubicBezTo>
                  <a:cubicBezTo>
                    <a:pt x="1367" y="7311"/>
                    <a:pt x="1117" y="7639"/>
                    <a:pt x="921" y="8063"/>
                  </a:cubicBezTo>
                  <a:cubicBezTo>
                    <a:pt x="715" y="8507"/>
                    <a:pt x="580" y="9034"/>
                    <a:pt x="528" y="9594"/>
                  </a:cubicBezTo>
                  <a:cubicBezTo>
                    <a:pt x="188" y="10536"/>
                    <a:pt x="1" y="11636"/>
                    <a:pt x="0" y="12785"/>
                  </a:cubicBezTo>
                  <a:cubicBezTo>
                    <a:pt x="-2" y="13717"/>
                    <a:pt x="125" y="14637"/>
                    <a:pt x="371" y="15467"/>
                  </a:cubicBezTo>
                  <a:cubicBezTo>
                    <a:pt x="454" y="16560"/>
                    <a:pt x="769" y="17561"/>
                    <a:pt x="1257" y="18291"/>
                  </a:cubicBezTo>
                  <a:cubicBezTo>
                    <a:pt x="1624" y="18839"/>
                    <a:pt x="2071" y="19190"/>
                    <a:pt x="2542" y="19311"/>
                  </a:cubicBezTo>
                  <a:cubicBezTo>
                    <a:pt x="2984" y="19424"/>
                    <a:pt x="3434" y="19339"/>
                    <a:pt x="3836" y="19035"/>
                  </a:cubicBezTo>
                  <a:cubicBezTo>
                    <a:pt x="4065" y="18862"/>
                    <a:pt x="4274" y="18620"/>
                    <a:pt x="4497" y="18417"/>
                  </a:cubicBezTo>
                  <a:cubicBezTo>
                    <a:pt x="4650" y="18278"/>
                    <a:pt x="4810" y="18156"/>
                    <a:pt x="4976" y="18056"/>
                  </a:cubicBezTo>
                  <a:cubicBezTo>
                    <a:pt x="5021" y="18470"/>
                    <a:pt x="5138" y="18851"/>
                    <a:pt x="5311" y="19151"/>
                  </a:cubicBezTo>
                  <a:cubicBezTo>
                    <a:pt x="5565" y="19591"/>
                    <a:pt x="5908" y="19819"/>
                    <a:pt x="6256" y="19798"/>
                  </a:cubicBezTo>
                  <a:cubicBezTo>
                    <a:pt x="6547" y="20899"/>
                    <a:pt x="7199" y="21586"/>
                    <a:pt x="7902" y="21533"/>
                  </a:cubicBezTo>
                  <a:cubicBezTo>
                    <a:pt x="8086" y="21520"/>
                    <a:pt x="8265" y="21456"/>
                    <a:pt x="8431" y="21335"/>
                  </a:cubicBezTo>
                  <a:cubicBezTo>
                    <a:pt x="8787" y="21077"/>
                    <a:pt x="9062" y="20589"/>
                    <a:pt x="9265" y="20029"/>
                  </a:cubicBezTo>
                  <a:cubicBezTo>
                    <a:pt x="9330" y="19847"/>
                    <a:pt x="9390" y="19655"/>
                    <a:pt x="9489" y="19524"/>
                  </a:cubicBezTo>
                  <a:cubicBezTo>
                    <a:pt x="9555" y="19437"/>
                    <a:pt x="9634" y="19384"/>
                    <a:pt x="9717" y="19372"/>
                  </a:cubicBezTo>
                  <a:cubicBezTo>
                    <a:pt x="9704" y="19336"/>
                    <a:pt x="9694" y="19299"/>
                    <a:pt x="9685" y="19260"/>
                  </a:cubicBezTo>
                  <a:cubicBezTo>
                    <a:pt x="9606" y="18902"/>
                    <a:pt x="9723" y="18518"/>
                    <a:pt x="9698" y="18142"/>
                  </a:cubicBezTo>
                  <a:cubicBezTo>
                    <a:pt x="9674" y="17766"/>
                    <a:pt x="9521" y="17463"/>
                    <a:pt x="9326" y="17282"/>
                  </a:cubicBezTo>
                  <a:cubicBezTo>
                    <a:pt x="8588" y="16594"/>
                    <a:pt x="7809" y="17532"/>
                    <a:pt x="7142" y="18357"/>
                  </a:cubicBezTo>
                  <a:cubicBezTo>
                    <a:pt x="6819" y="18757"/>
                    <a:pt x="6450" y="19129"/>
                    <a:pt x="6074" y="18932"/>
                  </a:cubicBezTo>
                  <a:cubicBezTo>
                    <a:pt x="5736" y="18755"/>
                    <a:pt x="5539" y="18189"/>
                    <a:pt x="5472" y="17585"/>
                  </a:cubicBezTo>
                  <a:cubicBezTo>
                    <a:pt x="5374" y="16705"/>
                    <a:pt x="5523" y="15815"/>
                    <a:pt x="5769" y="15025"/>
                  </a:cubicBezTo>
                  <a:cubicBezTo>
                    <a:pt x="7153" y="10571"/>
                    <a:pt x="10575" y="9702"/>
                    <a:pt x="13351" y="12099"/>
                  </a:cubicBezTo>
                  <a:close/>
                </a:path>
              </a:pathLst>
            </a:custGeom>
            <a:solidFill>
              <a:srgbClr val="FF80A9">
                <a:alpha val="49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0" name="Models best practices"/>
            <p:cNvSpPr txBox="1"/>
            <p:nvPr/>
          </p:nvSpPr>
          <p:spPr>
            <a:xfrm>
              <a:off x="9245123" y="0"/>
              <a:ext cx="6922720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80A9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Models best practices</a:t>
              </a:r>
            </a:p>
          </p:txBody>
        </p:sp>
        <p:sp>
          <p:nvSpPr>
            <p:cNvPr id="1311" name="Line"/>
            <p:cNvSpPr/>
            <p:nvPr/>
          </p:nvSpPr>
          <p:spPr>
            <a:xfrm flipV="1">
              <a:off x="9058144" y="1131296"/>
              <a:ext cx="2554053" cy="1721968"/>
            </a:xfrm>
            <a:prstGeom prst="line">
              <a:avLst/>
            </a:prstGeom>
            <a:noFill/>
            <a:ln w="50800" cap="flat">
              <a:solidFill>
                <a:srgbClr val="FF80A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1315" name="Which returns a list? Which returns a vector?…"/>
          <p:cNvSpPr txBox="1"/>
          <p:nvPr>
            <p:ph type="body" idx="4294967295"/>
          </p:nvPr>
        </p:nvSpPr>
        <p:spPr>
          <a:xfrm>
            <a:off x="2017851" y="3478833"/>
            <a:ext cx="20348298" cy="943592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Which returns a list? Which returns a vector?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exams["student1"]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exams$student1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sp>
        <p:nvSpPr>
          <p:cNvPr id="1316" name="# list…"/>
          <p:cNvSpPr txBox="1"/>
          <p:nvPr/>
        </p:nvSpPr>
        <p:spPr>
          <a:xfrm>
            <a:off x="2093728" y="5868713"/>
            <a:ext cx="13873808" cy="290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21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list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$student1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[1] 66 88 56 85 76 53 87 79 61 63</a:t>
            </a:r>
          </a:p>
        </p:txBody>
      </p:sp>
      <p:sp>
        <p:nvSpPr>
          <p:cNvPr id="1317" name="# vector…"/>
          <p:cNvSpPr txBox="1"/>
          <p:nvPr/>
        </p:nvSpPr>
        <p:spPr>
          <a:xfrm>
            <a:off x="2118473" y="10483446"/>
            <a:ext cx="18188652" cy="1791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vector 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[1] 66 88 56 85 76 53 87 79 61 63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16" grpId="1"/>
      <p:bldP build="whole" bldLvl="1" animBg="1" rev="0" advAuto="0" spid="1317" grpId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" name="Screen Shot 2017-07-21 at 11.06.50 AM.png" descr="Screen Shot 2017-07-21 at 11.06.50 AM.png"/>
          <p:cNvPicPr>
            <a:picLocks noChangeAspect="1"/>
          </p:cNvPicPr>
          <p:nvPr/>
        </p:nvPicPr>
        <p:blipFill>
          <a:blip r:embed="rId2">
            <a:extLst/>
          </a:blip>
          <a:srcRect l="0" t="0" r="15540" b="0"/>
          <a:stretch>
            <a:fillRect/>
          </a:stretch>
        </p:blipFill>
        <p:spPr>
          <a:xfrm>
            <a:off x="1295004" y="3009204"/>
            <a:ext cx="20061919" cy="11018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0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322" name="Rectangle"/>
          <p:cNvSpPr/>
          <p:nvPr/>
        </p:nvSpPr>
        <p:spPr>
          <a:xfrm>
            <a:off x="1480580" y="2344272"/>
            <a:ext cx="20863121" cy="1011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23" name="exams"/>
          <p:cNvSpPr txBox="1"/>
          <p:nvPr/>
        </p:nvSpPr>
        <p:spPr>
          <a:xfrm>
            <a:off x="1697680" y="2358540"/>
            <a:ext cx="9706322" cy="98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exams</a:t>
            </a:r>
          </a:p>
        </p:txBody>
      </p:sp>
      <p:sp>
        <p:nvSpPr>
          <p:cNvPr id="1324" name="What is the average grade for each student?"/>
          <p:cNvSpPr txBox="1"/>
          <p:nvPr/>
        </p:nvSpPr>
        <p:spPr>
          <a:xfrm>
            <a:off x="1505311" y="34210"/>
            <a:ext cx="20813659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What is the average grade for each student?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Your Turn 1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1</a:t>
            </a:r>
          </a:p>
        </p:txBody>
      </p:sp>
      <p:sp>
        <p:nvSpPr>
          <p:cNvPr id="1327" name="Which of these will work? Run the code chunks to confirm."/>
          <p:cNvSpPr txBox="1"/>
          <p:nvPr>
            <p:ph type="body" sz="quarter" idx="4294967295"/>
          </p:nvPr>
        </p:nvSpPr>
        <p:spPr>
          <a:xfrm>
            <a:off x="1445226" y="2401909"/>
            <a:ext cx="21493548" cy="250154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Which of these will work? Run the code chunks to confirm.</a:t>
            </a:r>
          </a:p>
        </p:txBody>
      </p:sp>
      <p:sp>
        <p:nvSpPr>
          <p:cNvPr id="1328" name="mean(exams$student1)…"/>
          <p:cNvSpPr txBox="1"/>
          <p:nvPr/>
        </p:nvSpPr>
        <p:spPr>
          <a:xfrm>
            <a:off x="3425998" y="4719590"/>
            <a:ext cx="17532004" cy="8435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4900"/>
              </a:spcBef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t>mean(exams$student1)</a:t>
            </a:r>
          </a:p>
          <a:p>
            <a:pPr algn="l">
              <a:spcBef>
                <a:spcPts val="4900"/>
              </a:spcBef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t>mean(exams)</a:t>
            </a:r>
          </a:p>
          <a:p>
            <a:pPr algn="l"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t>list(student1 = mean(exams$student1),</a:t>
            </a:r>
          </a:p>
          <a:p>
            <a:pPr algn="l"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t>     student2 = mean(exams$student2),</a:t>
            </a:r>
          </a:p>
          <a:p>
            <a:pPr algn="l"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t>     student3 = mean(exams$student3),</a:t>
            </a:r>
          </a:p>
          <a:p>
            <a:pPr algn="l"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t>     student4 = mean(exams$student4),</a:t>
            </a:r>
          </a:p>
          <a:p>
            <a:pPr algn="l"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t>     student5 = mean(exams$student5))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1331" name="What will this return?…"/>
          <p:cNvSpPr txBox="1"/>
          <p:nvPr>
            <p:ph type="body" sz="quarter" idx="4294967295"/>
          </p:nvPr>
        </p:nvSpPr>
        <p:spPr>
          <a:xfrm>
            <a:off x="2017851" y="3478833"/>
            <a:ext cx="20348298" cy="327992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mean(exams$student1)</a:t>
            </a:r>
          </a:p>
        </p:txBody>
      </p:sp>
      <p:sp>
        <p:nvSpPr>
          <p:cNvPr id="1332" name="# 71.4"/>
          <p:cNvSpPr txBox="1"/>
          <p:nvPr/>
        </p:nvSpPr>
        <p:spPr>
          <a:xfrm>
            <a:off x="2017851" y="6819422"/>
            <a:ext cx="2441948" cy="940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# 71.4</a:t>
            </a:r>
          </a:p>
        </p:txBody>
      </p:sp>
      <p:sp>
        <p:nvSpPr>
          <p:cNvPr id="1333" name="What will this return?…"/>
          <p:cNvSpPr txBox="1"/>
          <p:nvPr/>
        </p:nvSpPr>
        <p:spPr>
          <a:xfrm>
            <a:off x="2017851" y="8800927"/>
            <a:ext cx="11667999" cy="254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will this return?</a:t>
            </a:r>
          </a:p>
          <a:p>
            <a:pPr algn="l">
              <a:spcBef>
                <a:spcPts val="24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mean(exams)</a:t>
            </a:r>
          </a:p>
        </p:txBody>
      </p:sp>
      <p:sp>
        <p:nvSpPr>
          <p:cNvPr id="1334" name="# Error"/>
          <p:cNvSpPr txBox="1"/>
          <p:nvPr/>
        </p:nvSpPr>
        <p:spPr>
          <a:xfrm>
            <a:off x="2017851" y="11397768"/>
            <a:ext cx="10118606" cy="940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# Error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34" grpId="3"/>
      <p:bldP build="whole" bldLvl="1" animBg="1" rev="0" advAuto="0" spid="1332" grpId="1"/>
      <p:bldP build="whole" bldLvl="1" animBg="1" rev="0" advAuto="0" spid="1333" grpId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6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3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1338" name="Screen Shot 2017-07-21 at 11.56.34 AM.png" descr="Screen Shot 2017-07-21 at 11.56.34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8747" y="1200377"/>
            <a:ext cx="23806506" cy="87759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43" name="Partial output of fitting the linear model"/>
          <p:cNvSpPr txBox="1"/>
          <p:nvPr/>
        </p:nvSpPr>
        <p:spPr>
          <a:xfrm>
            <a:off x="753534" y="153471"/>
            <a:ext cx="13072664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Partial output of fitting the linear model</a:t>
            </a:r>
          </a:p>
        </p:txBody>
      </p:sp>
      <p:sp>
        <p:nvSpPr>
          <p:cNvPr id="144" name="Rectangle"/>
          <p:cNvSpPr/>
          <p:nvPr/>
        </p:nvSpPr>
        <p:spPr>
          <a:xfrm>
            <a:off x="759884" y="1933373"/>
            <a:ext cx="22864232" cy="1575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5" name="lm(price ~ carat + cut + color + clarity, data = diamonds)"/>
          <p:cNvSpPr txBox="1"/>
          <p:nvPr/>
        </p:nvSpPr>
        <p:spPr>
          <a:xfrm>
            <a:off x="1124604" y="2265250"/>
            <a:ext cx="22459979" cy="103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lm(price ~ carat + cut + color + clarity, data = diamonds)</a:t>
            </a:r>
          </a:p>
        </p:txBody>
      </p:sp>
      <p:pic>
        <p:nvPicPr>
          <p:cNvPr id="146" name="Screen Shot 2017-07-21 at 11.40.07 AM.png" descr="Screen Shot 2017-07-21 at 11.40.07 AM.png"/>
          <p:cNvPicPr>
            <a:picLocks noChangeAspect="1"/>
          </p:cNvPicPr>
          <p:nvPr/>
        </p:nvPicPr>
        <p:blipFill>
          <a:blip r:embed="rId4">
            <a:extLst/>
          </a:blip>
          <a:srcRect l="0" t="33495" r="0" b="0"/>
          <a:stretch>
            <a:fillRect/>
          </a:stretch>
        </p:blipFill>
        <p:spPr>
          <a:xfrm>
            <a:off x="893978" y="3767573"/>
            <a:ext cx="16022974" cy="938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Iteration"/>
          <p:cNvSpPr txBox="1"/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Iteration</a:t>
            </a:r>
          </a:p>
        </p:txBody>
      </p:sp>
      <p:pic>
        <p:nvPicPr>
          <p:cNvPr id="134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345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Toy data</a:t>
            </a:r>
          </a:p>
        </p:txBody>
      </p:sp>
      <p:pic>
        <p:nvPicPr>
          <p:cNvPr id="1346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23614" y="3590441"/>
            <a:ext cx="8356601" cy="97155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65100" dist="63500" dir="5400000">
              <a:srgbClr val="000000">
                <a:alpha val="50000"/>
              </a:srgbClr>
            </a:outerShdw>
          </a:effectLst>
        </p:spPr>
      </p:pic>
      <p:sp>
        <p:nvSpPr>
          <p:cNvPr id="1347" name="Shape"/>
          <p:cNvSpPr/>
          <p:nvPr/>
        </p:nvSpPr>
        <p:spPr>
          <a:xfrm>
            <a:off x="5093141" y="5959512"/>
            <a:ext cx="4360035" cy="6633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8915"/>
                </a:moveTo>
                <a:lnTo>
                  <a:pt x="27" y="2069"/>
                </a:lnTo>
                <a:lnTo>
                  <a:pt x="11903" y="0"/>
                </a:lnTo>
                <a:lnTo>
                  <a:pt x="21600" y="10669"/>
                </a:lnTo>
                <a:lnTo>
                  <a:pt x="11815" y="21600"/>
                </a:lnTo>
                <a:lnTo>
                  <a:pt x="0" y="8915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48" name="Rectangle"/>
          <p:cNvSpPr/>
          <p:nvPr/>
        </p:nvSpPr>
        <p:spPr>
          <a:xfrm>
            <a:off x="5081488" y="6596081"/>
            <a:ext cx="4370589" cy="2122118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349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/>
          </a:blip>
          <a:srcRect l="8275" t="30933" r="37200" b="46791"/>
          <a:stretch>
            <a:fillRect/>
          </a:stretch>
        </p:blipFill>
        <p:spPr>
          <a:xfrm>
            <a:off x="7474068" y="5979632"/>
            <a:ext cx="13864412" cy="658527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165100" dist="63500" dir="5400000">
              <a:srgbClr val="000000">
                <a:alpha val="50000"/>
              </a:srgbClr>
            </a:outerShdw>
          </a:effectLst>
        </p:spPr>
      </p:pic>
      <p:sp>
        <p:nvSpPr>
          <p:cNvPr id="1350" name="Ensures that you and I generate the same &quot;random&quot; values"/>
          <p:cNvSpPr/>
          <p:nvPr/>
        </p:nvSpPr>
        <p:spPr>
          <a:xfrm>
            <a:off x="12741208" y="3530951"/>
            <a:ext cx="7176691" cy="2642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096" y="0"/>
                </a:moveTo>
                <a:cubicBezTo>
                  <a:pt x="2779" y="0"/>
                  <a:pt x="2522" y="698"/>
                  <a:pt x="2522" y="1560"/>
                </a:cubicBezTo>
                <a:lnTo>
                  <a:pt x="2522" y="16069"/>
                </a:lnTo>
                <a:lnTo>
                  <a:pt x="0" y="21600"/>
                </a:lnTo>
                <a:lnTo>
                  <a:pt x="3170" y="18337"/>
                </a:lnTo>
                <a:lnTo>
                  <a:pt x="21024" y="18337"/>
                </a:lnTo>
                <a:cubicBezTo>
                  <a:pt x="21342" y="18337"/>
                  <a:pt x="21600" y="17639"/>
                  <a:pt x="21600" y="16777"/>
                </a:cubicBezTo>
                <a:lnTo>
                  <a:pt x="21600" y="1560"/>
                </a:lnTo>
                <a:cubicBezTo>
                  <a:pt x="21600" y="698"/>
                  <a:pt x="21342" y="0"/>
                  <a:pt x="21024" y="0"/>
                </a:cubicBezTo>
                <a:lnTo>
                  <a:pt x="3096" y="0"/>
                </a:lnTo>
                <a:close/>
              </a:path>
            </a:pathLst>
          </a:custGeom>
          <a:solidFill>
            <a:srgbClr val="5E5E5E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Ensures that you and I generate the same "random" values</a:t>
            </a:r>
          </a:p>
        </p:txBody>
      </p:sp>
      <p:sp>
        <p:nvSpPr>
          <p:cNvPr id="1351" name="Suppose we have the exam scores of five students…"/>
          <p:cNvSpPr txBox="1"/>
          <p:nvPr/>
        </p:nvSpPr>
        <p:spPr>
          <a:xfrm>
            <a:off x="4205835" y="1773951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Suppose we have the exam scores of five students…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3" name="Screen Shot 2017-07-21 at 11.06.50 AM.png" descr="Screen Shot 2017-07-21 at 11.06.50 AM.png"/>
          <p:cNvPicPr>
            <a:picLocks noChangeAspect="1"/>
          </p:cNvPicPr>
          <p:nvPr/>
        </p:nvPicPr>
        <p:blipFill>
          <a:blip r:embed="rId2">
            <a:extLst/>
          </a:blip>
          <a:srcRect l="0" t="0" r="15540" b="0"/>
          <a:stretch>
            <a:fillRect/>
          </a:stretch>
        </p:blipFill>
        <p:spPr>
          <a:xfrm>
            <a:off x="1295004" y="3009204"/>
            <a:ext cx="20061919" cy="11018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4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356" name="Suppose we have the exam scores of five students…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Suppose we have the exam scores of five students…</a:t>
            </a:r>
          </a:p>
        </p:txBody>
      </p:sp>
      <p:sp>
        <p:nvSpPr>
          <p:cNvPr id="1357" name="Rectangle"/>
          <p:cNvSpPr/>
          <p:nvPr/>
        </p:nvSpPr>
        <p:spPr>
          <a:xfrm>
            <a:off x="1480580" y="2344272"/>
            <a:ext cx="20863121" cy="1011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58" name="exams"/>
          <p:cNvSpPr txBox="1"/>
          <p:nvPr/>
        </p:nvSpPr>
        <p:spPr>
          <a:xfrm>
            <a:off x="1697680" y="2358540"/>
            <a:ext cx="9706322" cy="98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exams</a:t>
            </a:r>
          </a:p>
        </p:txBody>
      </p:sp>
      <p:sp>
        <p:nvSpPr>
          <p:cNvPr id="1359" name="How can we compute the mean grade for each student?"/>
          <p:cNvSpPr/>
          <p:nvPr/>
        </p:nvSpPr>
        <p:spPr>
          <a:xfrm>
            <a:off x="14100399" y="6193230"/>
            <a:ext cx="702310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595" y="0"/>
                  <a:pt x="1329" y="0"/>
                </a:cubicBezTo>
                <a:lnTo>
                  <a:pt x="20271" y="0"/>
                </a:lnTo>
                <a:cubicBezTo>
                  <a:pt x="21005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1005" y="21600"/>
                  <a:pt x="20271" y="21600"/>
                </a:cubicBezTo>
                <a:lnTo>
                  <a:pt x="1329" y="21600"/>
                </a:lnTo>
                <a:cubicBezTo>
                  <a:pt x="595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How can we compute the mean grade for each student?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59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Screen Shot 2017-07-21 at 2.02.51 PM.png" descr="Screen Shot 2017-07-21 at 2.02.51 PM.png"/>
          <p:cNvPicPr>
            <a:picLocks noChangeAspect="1"/>
          </p:cNvPicPr>
          <p:nvPr/>
        </p:nvPicPr>
        <p:blipFill>
          <a:blip r:embed="rId2">
            <a:extLst/>
          </a:blip>
          <a:srcRect l="0" t="0" r="729" b="0"/>
          <a:stretch>
            <a:fillRect/>
          </a:stretch>
        </p:blipFill>
        <p:spPr>
          <a:xfrm>
            <a:off x="1391182" y="3400490"/>
            <a:ext cx="21041998" cy="1816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2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364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How could we compute the average grade?</a:t>
            </a:r>
          </a:p>
        </p:txBody>
      </p:sp>
      <p:sp>
        <p:nvSpPr>
          <p:cNvPr id="1365" name="Rectangle"/>
          <p:cNvSpPr/>
          <p:nvPr/>
        </p:nvSpPr>
        <p:spPr>
          <a:xfrm>
            <a:off x="1480580" y="2344272"/>
            <a:ext cx="20863121" cy="1011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66" name="mean(exams)"/>
          <p:cNvSpPr txBox="1"/>
          <p:nvPr/>
        </p:nvSpPr>
        <p:spPr>
          <a:xfrm>
            <a:off x="1697680" y="2358540"/>
            <a:ext cx="9706322" cy="98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mean(</a:t>
            </a:r>
            <a:r>
              <a:rPr>
                <a:solidFill>
                  <a:srgbClr val="000000"/>
                </a:solidFill>
              </a:rPr>
              <a:t>exams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50198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499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list(student1 = mean(</a:t>
            </a:r>
            <a:r>
              <a:rPr>
                <a:solidFill>
                  <a:srgbClr val="000000"/>
                </a:solidFill>
              </a:rPr>
              <a:t>exams</a:t>
            </a:r>
            <a:r>
              <a:t>$student1),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student2 = mean(</a:t>
            </a:r>
            <a:r>
              <a:rPr>
                <a:solidFill>
                  <a:srgbClr val="000000"/>
                </a:solidFill>
              </a:rPr>
              <a:t>exams</a:t>
            </a:r>
            <a:r>
              <a:t>$student2),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student3 = mean(</a:t>
            </a:r>
            <a:r>
              <a:rPr>
                <a:solidFill>
                  <a:srgbClr val="000000"/>
                </a:solidFill>
              </a:rPr>
              <a:t>exams</a:t>
            </a:r>
            <a:r>
              <a:t>$student3),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student4 = mean(</a:t>
            </a:r>
            <a:r>
              <a:rPr>
                <a:solidFill>
                  <a:srgbClr val="000000"/>
                </a:solidFill>
              </a:rPr>
              <a:t>exams</a:t>
            </a:r>
            <a:r>
              <a:t>$student4),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student5 = mean(</a:t>
            </a:r>
            <a:r>
              <a:rPr>
                <a:solidFill>
                  <a:srgbClr val="000000"/>
                </a:solidFill>
              </a:rPr>
              <a:t>exams</a:t>
            </a:r>
            <a:r>
              <a:t>$student5))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How could we compute the average grade?</a:t>
            </a:r>
          </a:p>
        </p:txBody>
      </p:sp>
      <p:pic>
        <p:nvPicPr>
          <p:cNvPr id="1373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58937"/>
          <a:stretch>
            <a:fillRect/>
          </a:stretch>
        </p:blipFill>
        <p:spPr>
          <a:xfrm>
            <a:off x="1456193" y="7487427"/>
            <a:ext cx="21146935" cy="461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4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l="0" t="36861" r="82833" b="23093"/>
          <a:stretch>
            <a:fillRect/>
          </a:stretch>
        </p:blipFill>
        <p:spPr>
          <a:xfrm>
            <a:off x="8310525" y="7595377"/>
            <a:ext cx="3630162" cy="4496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5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l="360" t="73506" r="82473" b="0"/>
          <a:stretch>
            <a:fillRect/>
          </a:stretch>
        </p:blipFill>
        <p:spPr>
          <a:xfrm>
            <a:off x="15193925" y="7671577"/>
            <a:ext cx="3630162" cy="2975008"/>
          </a:xfrm>
          <a:prstGeom prst="rect">
            <a:avLst/>
          </a:prstGeom>
          <a:ln w="12700">
            <a:miter lim="400000"/>
          </a:ln>
        </p:spPr>
      </p:pic>
      <p:sp>
        <p:nvSpPr>
          <p:cNvPr id="1376" name="Is there a better way?"/>
          <p:cNvSpPr/>
          <p:nvPr/>
        </p:nvSpPr>
        <p:spPr>
          <a:xfrm rot="18900000">
            <a:off x="15754301" y="10253470"/>
            <a:ext cx="11253080" cy="1270001"/>
          </a:xfrm>
          <a:prstGeom prst="rect">
            <a:avLst/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56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Is there a better way?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purrr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purrr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142" y="4473540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383" name="purr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purrr</a:t>
            </a:r>
          </a:p>
        </p:txBody>
      </p:sp>
      <p:sp>
        <p:nvSpPr>
          <p:cNvPr id="1384" name="Functions for working with lists."/>
          <p:cNvSpPr txBox="1"/>
          <p:nvPr/>
        </p:nvSpPr>
        <p:spPr>
          <a:xfrm>
            <a:off x="7830596" y="4312502"/>
            <a:ext cx="1307266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Functions for working with lists.</a:t>
            </a:r>
          </a:p>
        </p:txBody>
      </p:sp>
      <p:sp>
        <p:nvSpPr>
          <p:cNvPr id="1385" name="Rectangle"/>
          <p:cNvSpPr/>
          <p:nvPr/>
        </p:nvSpPr>
        <p:spPr>
          <a:xfrm>
            <a:off x="7836946" y="6092404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86" name="# install.packages(&quot;tidyverse&quot;)…"/>
          <p:cNvSpPr txBox="1"/>
          <p:nvPr/>
        </p:nvSpPr>
        <p:spPr>
          <a:xfrm>
            <a:off x="8201666" y="6424282"/>
            <a:ext cx="13276432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install.packages("tidyverse")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library(tidyverse)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Your Turn 3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3</a:t>
            </a:r>
          </a:p>
        </p:txBody>
      </p:sp>
      <p:sp>
        <p:nvSpPr>
          <p:cNvPr id="1389" name="Run the code in the chunk. What does it do?…"/>
          <p:cNvSpPr txBox="1"/>
          <p:nvPr>
            <p:ph type="body" sz="half" idx="4294967295"/>
          </p:nvPr>
        </p:nvSpPr>
        <p:spPr>
          <a:xfrm>
            <a:off x="4677973" y="2206380"/>
            <a:ext cx="15028054" cy="821104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Run the code in the chunk. What does it do?</a:t>
            </a:r>
          </a:p>
          <a:p>
            <a:pPr marL="0" indent="0" defTabSz="584200">
              <a:spcBef>
                <a:spcPts val="5500"/>
              </a:spcBef>
              <a:buSzTx/>
              <a:buNone/>
              <a:defRPr sz="6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map(exams, mean)</a:t>
            </a:r>
          </a:p>
        </p:txBody>
      </p:sp>
      <p:pic>
        <p:nvPicPr>
          <p:cNvPr id="1390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13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90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2">
            <a:extLst/>
          </a:blip>
          <a:srcRect l="0" t="0" r="71802" b="3768"/>
          <a:stretch>
            <a:fillRect/>
          </a:stretch>
        </p:blipFill>
        <p:spPr>
          <a:xfrm>
            <a:off x="2421392" y="1584285"/>
            <a:ext cx="6782810" cy="12291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3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395" name="Rectangle"/>
          <p:cNvSpPr/>
          <p:nvPr/>
        </p:nvSpPr>
        <p:spPr>
          <a:xfrm>
            <a:off x="2739554" y="902150"/>
            <a:ext cx="18904892" cy="11388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96" name="exams %&gt;% map(mean)"/>
          <p:cNvSpPr txBox="1"/>
          <p:nvPr/>
        </p:nvSpPr>
        <p:spPr>
          <a:xfrm>
            <a:off x="2893153" y="1005318"/>
            <a:ext cx="12381463" cy="1045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exams %&gt;% </a:t>
            </a:r>
            <a:r>
              <a:t>map</a:t>
            </a:r>
            <a:r>
              <a:rPr>
                <a:solidFill>
                  <a:srgbClr val="000000"/>
                </a:solidFill>
              </a:rPr>
              <a:t>(mean)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400" name="map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map()</a:t>
            </a:r>
          </a:p>
        </p:txBody>
      </p:sp>
      <p:sp>
        <p:nvSpPr>
          <p:cNvPr id="1401" name="Applies a function to every element of a list.…"/>
          <p:cNvSpPr txBox="1"/>
          <p:nvPr/>
        </p:nvSpPr>
        <p:spPr>
          <a:xfrm>
            <a:off x="4743372" y="3517199"/>
            <a:ext cx="15094053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Applies a function to every element of a list. 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Returns the results as a list.</a:t>
            </a:r>
          </a:p>
        </p:txBody>
      </p:sp>
      <p:sp>
        <p:nvSpPr>
          <p:cNvPr id="1402" name="Rectangle"/>
          <p:cNvSpPr/>
          <p:nvPr/>
        </p:nvSpPr>
        <p:spPr>
          <a:xfrm>
            <a:off x="4749722" y="5591857"/>
            <a:ext cx="1526161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03" name="map(.x, .f, …)"/>
          <p:cNvSpPr txBox="1"/>
          <p:nvPr/>
        </p:nvSpPr>
        <p:spPr>
          <a:xfrm>
            <a:off x="4893278" y="5961834"/>
            <a:ext cx="1460527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map(</a:t>
            </a:r>
            <a:r>
              <a:t>.x, .f, …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404" name="A function to apply to each element of the list…"/>
          <p:cNvSpPr/>
          <p:nvPr/>
        </p:nvSpPr>
        <p:spPr>
          <a:xfrm>
            <a:off x="8314205" y="6854144"/>
            <a:ext cx="7465617" cy="45866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380" y="7362"/>
                </a:lnTo>
                <a:cubicBezTo>
                  <a:pt x="2192" y="7718"/>
                  <a:pt x="2074" y="8176"/>
                  <a:pt x="2074" y="8683"/>
                </a:cubicBezTo>
                <a:lnTo>
                  <a:pt x="2074" y="19565"/>
                </a:lnTo>
                <a:cubicBezTo>
                  <a:pt x="2074" y="20689"/>
                  <a:pt x="2634" y="21600"/>
                  <a:pt x="3324" y="21600"/>
                </a:cubicBezTo>
                <a:lnTo>
                  <a:pt x="20350" y="21600"/>
                </a:lnTo>
                <a:cubicBezTo>
                  <a:pt x="21040" y="21600"/>
                  <a:pt x="21600" y="20689"/>
                  <a:pt x="21600" y="19565"/>
                </a:cubicBezTo>
                <a:lnTo>
                  <a:pt x="21600" y="8683"/>
                </a:lnTo>
                <a:cubicBezTo>
                  <a:pt x="21600" y="7559"/>
                  <a:pt x="21040" y="6648"/>
                  <a:pt x="20350" y="6648"/>
                </a:cubicBezTo>
                <a:lnTo>
                  <a:pt x="3324" y="6648"/>
                </a:lnTo>
                <a:cubicBezTo>
                  <a:pt x="3215" y="6648"/>
                  <a:pt x="3112" y="6678"/>
                  <a:pt x="3011" y="6721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function to apply to each element of the list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(element become first argument)</a:t>
            </a:r>
          </a:p>
        </p:txBody>
      </p:sp>
      <p:sp>
        <p:nvSpPr>
          <p:cNvPr id="1405" name="A list"/>
          <p:cNvSpPr/>
          <p:nvPr/>
        </p:nvSpPr>
        <p:spPr>
          <a:xfrm>
            <a:off x="4743372" y="7002178"/>
            <a:ext cx="3974307" cy="4438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486" y="0"/>
                </a:moveTo>
                <a:lnTo>
                  <a:pt x="10796" y="6149"/>
                </a:lnTo>
                <a:lnTo>
                  <a:pt x="2349" y="6149"/>
                </a:lnTo>
                <a:cubicBezTo>
                  <a:pt x="1052" y="6149"/>
                  <a:pt x="0" y="7091"/>
                  <a:pt x="0" y="8253"/>
                </a:cubicBezTo>
                <a:lnTo>
                  <a:pt x="0" y="19497"/>
                </a:lnTo>
                <a:cubicBezTo>
                  <a:pt x="0" y="20658"/>
                  <a:pt x="1052" y="21600"/>
                  <a:pt x="2349" y="21600"/>
                </a:cubicBezTo>
                <a:lnTo>
                  <a:pt x="19251" y="21600"/>
                </a:lnTo>
                <a:cubicBezTo>
                  <a:pt x="20548" y="21600"/>
                  <a:pt x="21600" y="20658"/>
                  <a:pt x="21600" y="19497"/>
                </a:cubicBezTo>
                <a:lnTo>
                  <a:pt x="21600" y="8253"/>
                </a:lnTo>
                <a:cubicBezTo>
                  <a:pt x="21600" y="7091"/>
                  <a:pt x="20548" y="6149"/>
                  <a:pt x="19251" y="6149"/>
                </a:cubicBezTo>
                <a:lnTo>
                  <a:pt x="12176" y="6149"/>
                </a:lnTo>
                <a:lnTo>
                  <a:pt x="1148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 list </a:t>
            </a:r>
          </a:p>
        </p:txBody>
      </p:sp>
      <p:sp>
        <p:nvSpPr>
          <p:cNvPr id="1406" name="Other arguments to pass to the function"/>
          <p:cNvSpPr/>
          <p:nvPr/>
        </p:nvSpPr>
        <p:spPr>
          <a:xfrm>
            <a:off x="9557616" y="6920025"/>
            <a:ext cx="10451307" cy="4520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3386" y="8592"/>
                </a:lnTo>
                <a:lnTo>
                  <a:pt x="13386" y="19535"/>
                </a:lnTo>
                <a:cubicBezTo>
                  <a:pt x="13386" y="20675"/>
                  <a:pt x="13786" y="21600"/>
                  <a:pt x="14279" y="21600"/>
                </a:cubicBezTo>
                <a:lnTo>
                  <a:pt x="20707" y="21600"/>
                </a:lnTo>
                <a:cubicBezTo>
                  <a:pt x="21200" y="21600"/>
                  <a:pt x="21600" y="20675"/>
                  <a:pt x="21600" y="19535"/>
                </a:cubicBezTo>
                <a:lnTo>
                  <a:pt x="21600" y="8495"/>
                </a:lnTo>
                <a:cubicBezTo>
                  <a:pt x="21600" y="7355"/>
                  <a:pt x="21200" y="6430"/>
                  <a:pt x="20707" y="6430"/>
                </a:cubicBezTo>
                <a:lnTo>
                  <a:pt x="14279" y="6430"/>
                </a:lnTo>
                <a:cubicBezTo>
                  <a:pt x="13958" y="6430"/>
                  <a:pt x="13679" y="6827"/>
                  <a:pt x="13522" y="7416"/>
                </a:cubicBez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Other arguments to pass to the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150" name="Screen Shot 2017-07-21 at 11.40.07 AM.png" descr="Screen Shot 2017-07-21 at 11.40.07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3978" y="-6250188"/>
            <a:ext cx="22032025" cy="19401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410" name="map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map()</a:t>
            </a:r>
          </a:p>
        </p:txBody>
      </p:sp>
      <p:graphicFrame>
        <p:nvGraphicFramePr>
          <p:cNvPr id="1411" name="Table"/>
          <p:cNvGraphicFramePr/>
          <p:nvPr/>
        </p:nvGraphicFramePr>
        <p:xfrm>
          <a:off x="2366430" y="4033930"/>
          <a:ext cx="3555491" cy="572083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3491990"/>
              </a:tblGrid>
              <a:tr h="942889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800">
                          <a:solidFill>
                            <a:srgbClr val="FFFFFF"/>
                          </a:solidFill>
                          <a:sym typeface="Helvetica"/>
                        </a:rPr>
                        <a:t>exams</a:t>
                      </a:r>
                    </a:p>
                  </a:txBody>
                  <a:tcPr marL="0" marR="0" marT="0" marB="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$student1</a:t>
                      </a:r>
                    </a:p>
                  </a:txBody>
                  <a:tcPr marL="0" marR="0" marT="0" marB="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$student2</a:t>
                      </a:r>
                    </a:p>
                  </a:txBody>
                  <a:tcPr marL="0" marR="0" marT="0" marB="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$student3</a:t>
                      </a:r>
                    </a:p>
                  </a:txBody>
                  <a:tcPr marL="0" marR="0" marT="0" marB="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$student4</a:t>
                      </a:r>
                    </a:p>
                  </a:txBody>
                  <a:tcPr marL="0" marR="0" marT="0" marB="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A8D379"/>
                    </a:solidFill>
                  </a:tcPr>
                </a:tc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$student5</a:t>
                      </a:r>
                    </a:p>
                  </a:txBody>
                  <a:tcPr marL="0" marR="0" marT="0" marB="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642"/>
                    </a:solidFill>
                  </a:tcPr>
                </a:tc>
              </a:tr>
            </a:tbl>
          </a:graphicData>
        </a:graphic>
      </p:graphicFrame>
      <p:grpSp>
        <p:nvGrpSpPr>
          <p:cNvPr id="1414" name="Group"/>
          <p:cNvGrpSpPr/>
          <p:nvPr/>
        </p:nvGrpSpPr>
        <p:grpSpPr>
          <a:xfrm>
            <a:off x="529019" y="3979769"/>
            <a:ext cx="8799525" cy="1069976"/>
            <a:chOff x="0" y="0"/>
            <a:chExt cx="8799523" cy="1069975"/>
          </a:xfrm>
        </p:grpSpPr>
        <p:sp>
          <p:nvSpPr>
            <p:cNvPr id="1412" name="map("/>
            <p:cNvSpPr txBox="1"/>
            <p:nvPr/>
          </p:nvSpPr>
          <p:spPr>
            <a:xfrm>
              <a:off x="0" y="0"/>
              <a:ext cx="1769466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map(</a:t>
              </a:r>
            </a:p>
          </p:txBody>
        </p:sp>
        <p:sp>
          <p:nvSpPr>
            <p:cNvPr id="1413" name=", mean, …)"/>
            <p:cNvSpPr txBox="1"/>
            <p:nvPr/>
          </p:nvSpPr>
          <p:spPr>
            <a:xfrm>
              <a:off x="5321146" y="0"/>
              <a:ext cx="3478378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, mean, …)</a:t>
              </a:r>
            </a:p>
          </p:txBody>
        </p:sp>
      </p:grpSp>
      <p:grpSp>
        <p:nvGrpSpPr>
          <p:cNvPr id="1431" name="Group"/>
          <p:cNvGrpSpPr/>
          <p:nvPr/>
        </p:nvGrpSpPr>
        <p:grpSpPr>
          <a:xfrm>
            <a:off x="10527337" y="4032250"/>
            <a:ext cx="7011709" cy="5720835"/>
            <a:chOff x="0" y="50800"/>
            <a:chExt cx="7011708" cy="5720834"/>
          </a:xfrm>
        </p:grpSpPr>
        <p:graphicFrame>
          <p:nvGraphicFramePr>
            <p:cNvPr id="1415" name="Table"/>
            <p:cNvGraphicFramePr/>
            <p:nvPr/>
          </p:nvGraphicFramePr>
          <p:xfrm>
            <a:off x="2128888" y="50800"/>
            <a:ext cx="3555492" cy="5720835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491990"/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800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</a:tr>
              </a:tbl>
            </a:graphicData>
          </a:graphic>
        </p:graphicFrame>
        <p:grpSp>
          <p:nvGrpSpPr>
            <p:cNvPr id="1418" name="Group"/>
            <p:cNvGrpSpPr/>
            <p:nvPr/>
          </p:nvGrpSpPr>
          <p:grpSpPr>
            <a:xfrm>
              <a:off x="0" y="4638917"/>
              <a:ext cx="7011709" cy="1069976"/>
              <a:chOff x="0" y="0"/>
              <a:chExt cx="7011707" cy="1069975"/>
            </a:xfrm>
          </p:grpSpPr>
          <p:sp>
            <p:nvSpPr>
              <p:cNvPr id="1416" name="mean("/>
              <p:cNvSpPr txBox="1"/>
              <p:nvPr/>
            </p:nvSpPr>
            <p:spPr>
              <a:xfrm>
                <a:off x="0" y="0"/>
                <a:ext cx="2118615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mean(</a:t>
                </a:r>
              </a:p>
            </p:txBody>
          </p:sp>
          <p:sp>
            <p:nvSpPr>
              <p:cNvPr id="1417" name=", …)"/>
              <p:cNvSpPr txBox="1"/>
              <p:nvPr/>
            </p:nvSpPr>
            <p:spPr>
              <a:xfrm>
                <a:off x="5603912" y="0"/>
                <a:ext cx="1407796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, …)</a:t>
                </a:r>
              </a:p>
            </p:txBody>
          </p:sp>
        </p:grpSp>
        <p:grpSp>
          <p:nvGrpSpPr>
            <p:cNvPr id="1421" name="Group"/>
            <p:cNvGrpSpPr/>
            <p:nvPr/>
          </p:nvGrpSpPr>
          <p:grpSpPr>
            <a:xfrm>
              <a:off x="0" y="3703038"/>
              <a:ext cx="7011709" cy="1069976"/>
              <a:chOff x="0" y="0"/>
              <a:chExt cx="7011707" cy="1069975"/>
            </a:xfrm>
          </p:grpSpPr>
          <p:sp>
            <p:nvSpPr>
              <p:cNvPr id="1419" name="mean("/>
              <p:cNvSpPr txBox="1"/>
              <p:nvPr/>
            </p:nvSpPr>
            <p:spPr>
              <a:xfrm>
                <a:off x="0" y="0"/>
                <a:ext cx="2118615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mean(</a:t>
                </a:r>
              </a:p>
            </p:txBody>
          </p:sp>
          <p:sp>
            <p:nvSpPr>
              <p:cNvPr id="1420" name=", …)"/>
              <p:cNvSpPr txBox="1"/>
              <p:nvPr/>
            </p:nvSpPr>
            <p:spPr>
              <a:xfrm>
                <a:off x="5603912" y="0"/>
                <a:ext cx="1407796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, …)</a:t>
                </a:r>
              </a:p>
            </p:txBody>
          </p:sp>
        </p:grpSp>
        <p:grpSp>
          <p:nvGrpSpPr>
            <p:cNvPr id="1424" name="Group"/>
            <p:cNvGrpSpPr/>
            <p:nvPr/>
          </p:nvGrpSpPr>
          <p:grpSpPr>
            <a:xfrm>
              <a:off x="-1" y="2767160"/>
              <a:ext cx="7011709" cy="1069976"/>
              <a:chOff x="0" y="0"/>
              <a:chExt cx="7011707" cy="1069975"/>
            </a:xfrm>
          </p:grpSpPr>
          <p:sp>
            <p:nvSpPr>
              <p:cNvPr id="1422" name="mean("/>
              <p:cNvSpPr txBox="1"/>
              <p:nvPr/>
            </p:nvSpPr>
            <p:spPr>
              <a:xfrm>
                <a:off x="0" y="0"/>
                <a:ext cx="2118615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mean(</a:t>
                </a:r>
              </a:p>
            </p:txBody>
          </p:sp>
          <p:sp>
            <p:nvSpPr>
              <p:cNvPr id="1423" name=", …)"/>
              <p:cNvSpPr txBox="1"/>
              <p:nvPr/>
            </p:nvSpPr>
            <p:spPr>
              <a:xfrm>
                <a:off x="5603912" y="0"/>
                <a:ext cx="1407796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, …)</a:t>
                </a:r>
              </a:p>
            </p:txBody>
          </p:sp>
        </p:grpSp>
        <p:grpSp>
          <p:nvGrpSpPr>
            <p:cNvPr id="1427" name="Group"/>
            <p:cNvGrpSpPr/>
            <p:nvPr/>
          </p:nvGrpSpPr>
          <p:grpSpPr>
            <a:xfrm>
              <a:off x="0" y="1831282"/>
              <a:ext cx="7011709" cy="1069976"/>
              <a:chOff x="0" y="0"/>
              <a:chExt cx="7011707" cy="1069975"/>
            </a:xfrm>
          </p:grpSpPr>
          <p:sp>
            <p:nvSpPr>
              <p:cNvPr id="1425" name="mean("/>
              <p:cNvSpPr txBox="1"/>
              <p:nvPr/>
            </p:nvSpPr>
            <p:spPr>
              <a:xfrm>
                <a:off x="0" y="0"/>
                <a:ext cx="2118615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mean(</a:t>
                </a:r>
              </a:p>
            </p:txBody>
          </p:sp>
          <p:sp>
            <p:nvSpPr>
              <p:cNvPr id="1426" name=", …)"/>
              <p:cNvSpPr txBox="1"/>
              <p:nvPr/>
            </p:nvSpPr>
            <p:spPr>
              <a:xfrm>
                <a:off x="5603912" y="0"/>
                <a:ext cx="1407796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, …)</a:t>
                </a:r>
              </a:p>
            </p:txBody>
          </p:sp>
        </p:grpSp>
        <p:grpSp>
          <p:nvGrpSpPr>
            <p:cNvPr id="1430" name="Group"/>
            <p:cNvGrpSpPr/>
            <p:nvPr/>
          </p:nvGrpSpPr>
          <p:grpSpPr>
            <a:xfrm>
              <a:off x="0" y="895403"/>
              <a:ext cx="7011709" cy="1069976"/>
              <a:chOff x="0" y="0"/>
              <a:chExt cx="7011707" cy="1069975"/>
            </a:xfrm>
          </p:grpSpPr>
          <p:sp>
            <p:nvSpPr>
              <p:cNvPr id="1428" name="mean("/>
              <p:cNvSpPr txBox="1"/>
              <p:nvPr/>
            </p:nvSpPr>
            <p:spPr>
              <a:xfrm>
                <a:off x="0" y="0"/>
                <a:ext cx="2118615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mean(</a:t>
                </a:r>
              </a:p>
            </p:txBody>
          </p:sp>
          <p:sp>
            <p:nvSpPr>
              <p:cNvPr id="1429" name=", …)"/>
              <p:cNvSpPr txBox="1"/>
              <p:nvPr/>
            </p:nvSpPr>
            <p:spPr>
              <a:xfrm>
                <a:off x="5603912" y="0"/>
                <a:ext cx="1407796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, …)</a:t>
                </a:r>
              </a:p>
            </p:txBody>
          </p:sp>
        </p:grpSp>
      </p:grpSp>
      <p:graphicFrame>
        <p:nvGraphicFramePr>
          <p:cNvPr id="1432" name="Table"/>
          <p:cNvGraphicFramePr/>
          <p:nvPr/>
        </p:nvGraphicFramePr>
        <p:xfrm>
          <a:off x="20027989" y="4029332"/>
          <a:ext cx="3555492" cy="572083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3491990"/>
              </a:tblGrid>
              <a:tr h="942889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800">
                          <a:solidFill>
                            <a:srgbClr val="FFFFFF"/>
                          </a:solidFill>
                          <a:sym typeface="Helvetica"/>
                        </a:rPr>
                        <a:t>list</a:t>
                      </a:r>
                    </a:p>
                  </a:txBody>
                  <a:tcPr marL="0" marR="0" marT="0" marB="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result1</a:t>
                      </a:r>
                    </a:p>
                  </a:txBody>
                  <a:tcPr marL="0" marR="0" marT="0" marB="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result2</a:t>
                      </a:r>
                    </a:p>
                  </a:txBody>
                  <a:tcPr marL="0" marR="0" marT="0" marB="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result3</a:t>
                      </a:r>
                    </a:p>
                  </a:txBody>
                  <a:tcPr marL="0" marR="0" marT="0" marB="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result4</a:t>
                      </a:r>
                    </a:p>
                  </a:txBody>
                  <a:tcPr marL="0" marR="0" marT="0" marB="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A8D379"/>
                    </a:solidFill>
                  </a:tcPr>
                </a:tc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result5</a:t>
                      </a:r>
                    </a:p>
                  </a:txBody>
                  <a:tcPr marL="0" marR="0" marT="0" marB="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642"/>
                    </a:solidFill>
                  </a:tcPr>
                </a:tc>
              </a:tr>
            </a:tbl>
          </a:graphicData>
        </a:graphic>
      </p:graphicFrame>
      <p:sp>
        <p:nvSpPr>
          <p:cNvPr id="1433" name="Arrow"/>
          <p:cNvSpPr/>
          <p:nvPr/>
        </p:nvSpPr>
        <p:spPr>
          <a:xfrm>
            <a:off x="7942347" y="6591291"/>
            <a:ext cx="1866002" cy="901710"/>
          </a:xfrm>
          <a:prstGeom prst="rightArrow">
            <a:avLst>
              <a:gd name="adj1" fmla="val 47256"/>
              <a:gd name="adj2" fmla="val 91055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chemeClr val="accent1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34" name="Arrow"/>
          <p:cNvSpPr/>
          <p:nvPr/>
        </p:nvSpPr>
        <p:spPr>
          <a:xfrm>
            <a:off x="17834643" y="6591291"/>
            <a:ext cx="1866001" cy="901710"/>
          </a:xfrm>
          <a:prstGeom prst="rightArrow">
            <a:avLst>
              <a:gd name="adj1" fmla="val 47256"/>
              <a:gd name="adj2" fmla="val 91055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chemeClr val="accent1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99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3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499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1" dur="3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499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9"/>
                            </p:stCondLst>
                            <p:childTnLst>
                              <p:par>
                                <p:cTn id="27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10" grpId="6"/>
      <p:bldP build="whole" bldLvl="1" animBg="1" rev="0" advAuto="0" spid="1432" grpId="5"/>
      <p:bldP build="whole" bldLvl="1" animBg="1" rev="0" advAuto="0" spid="1433" grpId="2"/>
      <p:bldP build="whole" bldLvl="1" animBg="1" rev="0" advAuto="0" spid="1434" grpId="4"/>
      <p:bldP build="whole" bldLvl="1" animBg="1" rev="0" advAuto="0" spid="1414" grpId="1"/>
      <p:bldP build="whole" bldLvl="1" animBg="1" rev="0" advAuto="0" spid="1431" grpId="3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Your Turn 4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4</a:t>
            </a:r>
          </a:p>
        </p:txBody>
      </p:sp>
      <p:sp>
        <p:nvSpPr>
          <p:cNvPr id="1437" name="Calculate the variance (var()) of each student’s exam grades."/>
          <p:cNvSpPr txBox="1"/>
          <p:nvPr>
            <p:ph type="body" sz="quarter" idx="4294967295"/>
          </p:nvPr>
        </p:nvSpPr>
        <p:spPr>
          <a:xfrm>
            <a:off x="1445226" y="3240423"/>
            <a:ext cx="21493548" cy="175225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Calculate the variance (</a:t>
            </a:r>
            <a:r>
              <a:rPr b="1"/>
              <a:t>var()</a:t>
            </a:r>
            <a:r>
              <a:t>) of each student’s exam grades.</a:t>
            </a:r>
          </a:p>
        </p:txBody>
      </p:sp>
      <p:pic>
        <p:nvPicPr>
          <p:cNvPr id="1438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4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38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Screen Shot 2017-07-21 at 2.37.56 PM.png" descr="Screen Shot 2017-07-21 at 2.37.56 PM.png"/>
          <p:cNvPicPr>
            <a:picLocks noChangeAspect="1"/>
          </p:cNvPicPr>
          <p:nvPr/>
        </p:nvPicPr>
        <p:blipFill>
          <a:blip r:embed="rId2">
            <a:extLst/>
          </a:blip>
          <a:srcRect l="0" t="0" r="62449" b="0"/>
          <a:stretch>
            <a:fillRect/>
          </a:stretch>
        </p:blipFill>
        <p:spPr>
          <a:xfrm>
            <a:off x="2673585" y="1817279"/>
            <a:ext cx="8728575" cy="12295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1388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2381463" cy="1045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exams %&gt;% </a:t>
            </a:r>
            <a:r>
              <a:t>map</a:t>
            </a:r>
            <a:r>
              <a:rPr>
                <a:solidFill>
                  <a:srgbClr val="000000"/>
                </a:solidFill>
              </a:rPr>
              <a:t>(var)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448" name="map functions"/>
          <p:cNvSpPr txBox="1"/>
          <p:nvPr/>
        </p:nvSpPr>
        <p:spPr>
          <a:xfrm>
            <a:off x="4007752" y="148389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map functions</a:t>
            </a:r>
          </a:p>
        </p:txBody>
      </p:sp>
      <p:graphicFrame>
        <p:nvGraphicFramePr>
          <p:cNvPr id="1449" name="Table"/>
          <p:cNvGraphicFramePr/>
          <p:nvPr/>
        </p:nvGraphicFramePr>
        <p:xfrm>
          <a:off x="6377154" y="4733373"/>
          <a:ext cx="10885932" cy="1020524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4276488"/>
                <a:gridCol w="7353202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returns results as 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map_chr()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 vector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map_dbl()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vector (numeric)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map_int()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 vector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map_lgl()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 vector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map_df()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frame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453" name="If we want the output as a vector:"/>
          <p:cNvSpPr txBox="1"/>
          <p:nvPr/>
        </p:nvSpPr>
        <p:spPr>
          <a:xfrm>
            <a:off x="2652596" y="3477440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If we want the output as a vector:</a:t>
            </a:r>
          </a:p>
        </p:txBody>
      </p:sp>
      <p:sp>
        <p:nvSpPr>
          <p:cNvPr id="1454" name="Rectangle"/>
          <p:cNvSpPr/>
          <p:nvPr/>
        </p:nvSpPr>
        <p:spPr>
          <a:xfrm>
            <a:off x="2739554" y="5229665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55" name="exams %&gt;%…"/>
          <p:cNvSpPr txBox="1"/>
          <p:nvPr/>
        </p:nvSpPr>
        <p:spPr>
          <a:xfrm>
            <a:off x="2893154" y="5332833"/>
            <a:ext cx="12381461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exams %&gt;%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map_dbl</a:t>
            </a:r>
            <a:r>
              <a:rPr>
                <a:solidFill>
                  <a:srgbClr val="000000"/>
                </a:solidFill>
              </a:rPr>
              <a:t>(mean)</a:t>
            </a:r>
          </a:p>
        </p:txBody>
      </p:sp>
      <p:sp>
        <p:nvSpPr>
          <p:cNvPr id="1456" name="## student1  student2  student3  student4  student5…"/>
          <p:cNvSpPr txBox="1"/>
          <p:nvPr/>
        </p:nvSpPr>
        <p:spPr>
          <a:xfrm>
            <a:off x="2736399" y="7757168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71.34850  74.60950  70.21575  75.30758  79.06386 </a:t>
            </a:r>
          </a:p>
        </p:txBody>
      </p:sp>
      <p:sp>
        <p:nvSpPr>
          <p:cNvPr id="1457" name="map_dbl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map_dbl()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461" name="What if the grade was the 90th percentile score?"/>
          <p:cNvSpPr txBox="1"/>
          <p:nvPr/>
        </p:nvSpPr>
        <p:spPr>
          <a:xfrm>
            <a:off x="2652596" y="3477440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What if the grade was the 90th percentile score?</a:t>
            </a:r>
          </a:p>
        </p:txBody>
      </p:sp>
      <p:sp>
        <p:nvSpPr>
          <p:cNvPr id="1462" name="Rectangle"/>
          <p:cNvSpPr/>
          <p:nvPr/>
        </p:nvSpPr>
        <p:spPr>
          <a:xfrm>
            <a:off x="2739554" y="5229665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63" name="exams %&gt;%…"/>
          <p:cNvSpPr txBox="1"/>
          <p:nvPr/>
        </p:nvSpPr>
        <p:spPr>
          <a:xfrm>
            <a:off x="2893154" y="5332833"/>
            <a:ext cx="12381461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exams %&gt;%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map_dbl(quantile, </a:t>
            </a:r>
            <a:r>
              <a:rPr>
                <a:solidFill>
                  <a:schemeClr val="accent1"/>
                </a:solidFill>
              </a:rPr>
              <a:t>prob = 0.9</a:t>
            </a:r>
            <a:r>
              <a:t>)</a:t>
            </a:r>
          </a:p>
        </p:txBody>
      </p:sp>
      <p:sp>
        <p:nvSpPr>
          <p:cNvPr id="1464" name="## student1  student2  student3  student4  student5…"/>
          <p:cNvSpPr txBox="1"/>
          <p:nvPr/>
        </p:nvSpPr>
        <p:spPr>
          <a:xfrm>
            <a:off x="2736399" y="7757168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87.03640  88.71630  90.34335  90.09150  90.88785 </a:t>
            </a:r>
          </a:p>
        </p:txBody>
      </p:sp>
      <p:sp>
        <p:nvSpPr>
          <p:cNvPr id="1465" name="extra argument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extra arguments</a:t>
            </a:r>
          </a:p>
        </p:txBody>
      </p:sp>
      <p:sp>
        <p:nvSpPr>
          <p:cNvPr id="1466" name="extra argument for quantile"/>
          <p:cNvSpPr/>
          <p:nvPr/>
        </p:nvSpPr>
        <p:spPr>
          <a:xfrm>
            <a:off x="12689825" y="7209931"/>
            <a:ext cx="8853488" cy="6084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5333" y="10973"/>
                </a:lnTo>
                <a:cubicBezTo>
                  <a:pt x="5209" y="11225"/>
                  <a:pt x="5135" y="11531"/>
                  <a:pt x="5135" y="11864"/>
                </a:cubicBezTo>
                <a:lnTo>
                  <a:pt x="5135" y="20066"/>
                </a:lnTo>
                <a:cubicBezTo>
                  <a:pt x="5135" y="20913"/>
                  <a:pt x="5607" y="21600"/>
                  <a:pt x="6189" y="21600"/>
                </a:cubicBezTo>
                <a:lnTo>
                  <a:pt x="20546" y="21600"/>
                </a:lnTo>
                <a:cubicBezTo>
                  <a:pt x="21128" y="21600"/>
                  <a:pt x="21600" y="20913"/>
                  <a:pt x="21600" y="20066"/>
                </a:cubicBezTo>
                <a:lnTo>
                  <a:pt x="21600" y="11864"/>
                </a:lnTo>
                <a:cubicBezTo>
                  <a:pt x="21600" y="11016"/>
                  <a:pt x="21128" y="10329"/>
                  <a:pt x="20546" y="10329"/>
                </a:cubicBezTo>
                <a:lnTo>
                  <a:pt x="6189" y="10329"/>
                </a:lnTo>
                <a:cubicBezTo>
                  <a:pt x="6063" y="10329"/>
                  <a:pt x="5943" y="10367"/>
                  <a:pt x="5831" y="10427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extra argument for quantile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470" name="How about a participation grade?"/>
          <p:cNvSpPr txBox="1"/>
          <p:nvPr/>
        </p:nvSpPr>
        <p:spPr>
          <a:xfrm>
            <a:off x="2652596" y="3477440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How about a participation grade?</a:t>
            </a:r>
          </a:p>
        </p:txBody>
      </p:sp>
      <p:sp>
        <p:nvSpPr>
          <p:cNvPr id="1471" name="Rectangle"/>
          <p:cNvSpPr/>
          <p:nvPr/>
        </p:nvSpPr>
        <p:spPr>
          <a:xfrm>
            <a:off x="2739554" y="5229665"/>
            <a:ext cx="18904892" cy="33782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72" name="exams %&gt;%…"/>
          <p:cNvSpPr txBox="1"/>
          <p:nvPr/>
        </p:nvSpPr>
        <p:spPr>
          <a:xfrm>
            <a:off x="2893154" y="5332833"/>
            <a:ext cx="12381461" cy="3171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exams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map(length)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map_lgl</a:t>
            </a:r>
            <a:r>
              <a:t>(all.equal, 10)</a:t>
            </a:r>
          </a:p>
        </p:txBody>
      </p:sp>
      <p:sp>
        <p:nvSpPr>
          <p:cNvPr id="1473" name="## student1  student2  student3  student4  student5…"/>
          <p:cNvSpPr txBox="1"/>
          <p:nvPr/>
        </p:nvSpPr>
        <p:spPr>
          <a:xfrm>
            <a:off x="2736399" y="8885683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TRUE      TRUE      TRUE      TRUE      TRUE </a:t>
            </a:r>
          </a:p>
        </p:txBody>
      </p:sp>
      <p:sp>
        <p:nvSpPr>
          <p:cNvPr id="1474" name="map_lgl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map_lgl()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Your Turn 5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5</a:t>
            </a:r>
          </a:p>
        </p:txBody>
      </p:sp>
      <p:sp>
        <p:nvSpPr>
          <p:cNvPr id="1477" name="Calculate the max grade (max())for each student. Return the result as a vector."/>
          <p:cNvSpPr txBox="1"/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Calculate the max grade (</a:t>
            </a:r>
            <a:r>
              <a:rPr b="1"/>
              <a:t>max()</a:t>
            </a:r>
            <a:r>
              <a:t>)for each student. Return the result as a vector.</a:t>
            </a:r>
          </a:p>
        </p:txBody>
      </p:sp>
      <p:pic>
        <p:nvPicPr>
          <p:cNvPr id="1478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4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78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482" name="Rectangle"/>
          <p:cNvSpPr/>
          <p:nvPr/>
        </p:nvSpPr>
        <p:spPr>
          <a:xfrm>
            <a:off x="2739554" y="4356727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83" name="exams %&gt;%…"/>
          <p:cNvSpPr txBox="1"/>
          <p:nvPr/>
        </p:nvSpPr>
        <p:spPr>
          <a:xfrm>
            <a:off x="2893153" y="4459895"/>
            <a:ext cx="12381462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exams %&gt;%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map_dbl</a:t>
            </a:r>
            <a:r>
              <a:rPr>
                <a:solidFill>
                  <a:srgbClr val="000000"/>
                </a:solidFill>
              </a:rPr>
              <a:t>(max)</a:t>
            </a:r>
          </a:p>
        </p:txBody>
      </p:sp>
      <p:sp>
        <p:nvSpPr>
          <p:cNvPr id="1484" name="## student1  student2  student3  student4  student5…"/>
          <p:cNvSpPr txBox="1"/>
          <p:nvPr/>
        </p:nvSpPr>
        <p:spPr>
          <a:xfrm>
            <a:off x="2736398" y="6884230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  88        93        91        98       100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1487" name="What if what we want to do is not a function?…"/>
          <p:cNvSpPr txBox="1"/>
          <p:nvPr>
            <p:ph type="body" sz="quarter" idx="4294967295"/>
          </p:nvPr>
        </p:nvSpPr>
        <p:spPr>
          <a:xfrm>
            <a:off x="4552738" y="3724073"/>
            <a:ext cx="15278525" cy="376451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if what we want to do is not a function?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For example, what if the final grade is the mean exam score </a:t>
            </a:r>
            <a:r>
              <a:rPr b="1"/>
              <a:t>after we drop the lowest score</a:t>
            </a:r>
            <a:r>
              <a:t>?</a:t>
            </a:r>
          </a:p>
        </p:txBody>
      </p:sp>
      <p:sp>
        <p:nvSpPr>
          <p:cNvPr id="1488" name="A: Write a function."/>
          <p:cNvSpPr txBox="1"/>
          <p:nvPr/>
        </p:nvSpPr>
        <p:spPr>
          <a:xfrm>
            <a:off x="4552738" y="8002398"/>
            <a:ext cx="15278525" cy="3764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A: Write a function.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Lists"/>
          <p:cNvSpPr txBox="1"/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Lists</a:t>
            </a:r>
          </a:p>
        </p:txBody>
      </p:sp>
      <p:pic>
        <p:nvPicPr>
          <p:cNvPr id="15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Functions"/>
          <p:cNvSpPr txBox="1"/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Functions</a:t>
            </a:r>
          </a:p>
        </p:txBody>
      </p:sp>
      <p:pic>
        <p:nvPicPr>
          <p:cNvPr id="149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1. Write code that solves the problem for a real object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1. Write code that solves the problem for a real object</a:t>
            </a:r>
          </a:p>
        </p:txBody>
      </p:sp>
      <p:pic>
        <p:nvPicPr>
          <p:cNvPr id="1494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496" name="Rectangle"/>
          <p:cNvSpPr/>
          <p:nvPr/>
        </p:nvSpPr>
        <p:spPr>
          <a:xfrm>
            <a:off x="2307387" y="3945298"/>
            <a:ext cx="19769226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97" name="vec &lt;- exams$student1"/>
          <p:cNvSpPr txBox="1"/>
          <p:nvPr/>
        </p:nvSpPr>
        <p:spPr>
          <a:xfrm>
            <a:off x="2562586" y="4048466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vec &lt;- exams$student1</a:t>
            </a:r>
          </a:p>
        </p:txBody>
      </p:sp>
      <p:sp>
        <p:nvSpPr>
          <p:cNvPr id="1498" name="Functions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Functions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1. Write code that solves the problem for a real object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1. Write code that solves the problem for a real object</a:t>
            </a:r>
          </a:p>
        </p:txBody>
      </p:sp>
      <p:pic>
        <p:nvPicPr>
          <p:cNvPr id="150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503" name="Rectangle"/>
          <p:cNvSpPr/>
          <p:nvPr/>
        </p:nvSpPr>
        <p:spPr>
          <a:xfrm>
            <a:off x="2307387" y="3945298"/>
            <a:ext cx="19769226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04" name="vec &lt;- exams$student1…"/>
          <p:cNvSpPr txBox="1"/>
          <p:nvPr/>
        </p:nvSpPr>
        <p:spPr>
          <a:xfrm>
            <a:off x="2562586" y="4048466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vec &lt;- exams$student1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(sum(vec) - min(vec)) / (length(vec)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3585F"/>
                </a:solidFill>
              </a:rPr>
              <a:t># 73.34424</a:t>
            </a:r>
          </a:p>
        </p:txBody>
      </p:sp>
      <p:sp>
        <p:nvSpPr>
          <p:cNvPr id="1505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Note: this code does the same thing no matter what vec is.…"/>
          <p:cNvSpPr txBox="1"/>
          <p:nvPr/>
        </p:nvSpPr>
        <p:spPr>
          <a:xfrm>
            <a:off x="2218696" y="1548056"/>
            <a:ext cx="19946607" cy="202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Note: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this code does the same thing no matter what vec is.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But it is a bother to redefine vec each time we use the code.</a:t>
            </a:r>
          </a:p>
        </p:txBody>
      </p:sp>
      <p:pic>
        <p:nvPicPr>
          <p:cNvPr id="150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510" name="Rectangle"/>
          <p:cNvSpPr/>
          <p:nvPr/>
        </p:nvSpPr>
        <p:spPr>
          <a:xfrm>
            <a:off x="2307387" y="3945298"/>
            <a:ext cx="19769226" cy="930075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11" name="vec &lt;- exams$student1…"/>
          <p:cNvSpPr txBox="1"/>
          <p:nvPr/>
        </p:nvSpPr>
        <p:spPr>
          <a:xfrm>
            <a:off x="2562586" y="4048466"/>
            <a:ext cx="15535732" cy="9094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t>vec &lt;- exams$student1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(sum(vec) - min(vec)) / (length(vec)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t>vec &lt;- exams$student2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(sum(vec) - min(vec)) / (length(vec)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t>vec &lt;- exams$student3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(sum(vec) - min(vec)) / (length(vec)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t>vec &lt;- exams$student4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(sum(vec) - min(vec)) / (length(vec)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t>vec &lt;- exams$student5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(sum(vec) - min(vec)) / (length(vec) - 1)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1. Write code that solves the problem for a real object…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1. Write code that solves the problem for a real object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2. Wrap the code in </a:t>
            </a:r>
            <a:r>
              <a:rPr b="1">
                <a:solidFill>
                  <a:srgbClr val="78AAD6"/>
                </a:solidFill>
              </a:rPr>
              <a:t>function(){}</a:t>
            </a:r>
            <a:r>
              <a:t> to save it</a:t>
            </a:r>
          </a:p>
        </p:txBody>
      </p:sp>
      <p:pic>
        <p:nvPicPr>
          <p:cNvPr id="1514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516" name="Rectangle"/>
          <p:cNvSpPr/>
          <p:nvPr/>
        </p:nvSpPr>
        <p:spPr>
          <a:xfrm>
            <a:off x="2307387" y="4872293"/>
            <a:ext cx="19769226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17" name="vec &lt;- exams[[1]]…"/>
          <p:cNvSpPr txBox="1"/>
          <p:nvPr/>
        </p:nvSpPr>
        <p:spPr>
          <a:xfrm>
            <a:off x="2562586" y="4975461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vec &lt;- exams[[1]]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grade &lt;- function()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(sum(vec) - min(vec)) / (length(vec) - 1)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1518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1. Write code that solves the problem for a real object…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1. Write code that solves the problem for a real object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2. Wrap the code in function(){} to save it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3. Add the name of the real object as the function argument</a:t>
            </a:r>
          </a:p>
        </p:txBody>
      </p:sp>
      <p:pic>
        <p:nvPicPr>
          <p:cNvPr id="152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523" name="Rectangle"/>
          <p:cNvSpPr/>
          <p:nvPr/>
        </p:nvSpPr>
        <p:spPr>
          <a:xfrm>
            <a:off x="2307387" y="5844001"/>
            <a:ext cx="19769226" cy="513809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24" name="vec &lt;- exams[[1]]…"/>
          <p:cNvSpPr txBox="1"/>
          <p:nvPr/>
        </p:nvSpPr>
        <p:spPr>
          <a:xfrm>
            <a:off x="2562586" y="5947169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vec &lt;- exams[[1]]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grade &lt;- function(</a:t>
            </a:r>
            <a:r>
              <a:rPr>
                <a:solidFill>
                  <a:schemeClr val="accent1"/>
                </a:solidFill>
              </a:rPr>
              <a:t>vec</a:t>
            </a:r>
            <a: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(sum(vec) - min(vec)) / (length(vec)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1525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7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529" name="Rectangle"/>
          <p:cNvSpPr/>
          <p:nvPr/>
        </p:nvSpPr>
        <p:spPr>
          <a:xfrm>
            <a:off x="2317463" y="7700227"/>
            <a:ext cx="19769227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30" name="vec &lt;- exams[[1]]…"/>
          <p:cNvSpPr txBox="1"/>
          <p:nvPr/>
        </p:nvSpPr>
        <p:spPr>
          <a:xfrm>
            <a:off x="2572662" y="7803395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vec &lt;- exams[[1]]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grade &lt;- function(vec)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(sum(vec) - min(vec)) / (length(vec)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grade(exams[[2]])</a:t>
            </a:r>
            <a:r>
              <a:t> </a:t>
            </a:r>
            <a:r>
              <a:rPr>
                <a:solidFill>
                  <a:srgbClr val="53585F"/>
                </a:solidFill>
              </a:rPr>
              <a:t># 76.93898</a:t>
            </a:r>
          </a:p>
        </p:txBody>
      </p:sp>
      <p:sp>
        <p:nvSpPr>
          <p:cNvPr id="1531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  <p:sp>
        <p:nvSpPr>
          <p:cNvPr id="1532" name="1. Write code that solves the problem for a real object…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1. Write code that solves the problem for a real object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2. Wrap the code in function(){} to save it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3. Add the name of the real object as the function argument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4. To run the function, call the object followed by parentheses.  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     Supply new values to use for each of the arguments.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4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536" name="Rectangle"/>
          <p:cNvSpPr/>
          <p:nvPr/>
        </p:nvSpPr>
        <p:spPr>
          <a:xfrm>
            <a:off x="2307387" y="2708639"/>
            <a:ext cx="19769226" cy="8189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37" name="grade &lt;- function(vec) {…"/>
          <p:cNvSpPr txBox="1"/>
          <p:nvPr/>
        </p:nvSpPr>
        <p:spPr>
          <a:xfrm>
            <a:off x="2562586" y="2811808"/>
            <a:ext cx="19481128" cy="8201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grade &lt;- function(</a:t>
            </a:r>
            <a:r>
              <a:rPr>
                <a:solidFill>
                  <a:schemeClr val="accent1"/>
                </a:solidFill>
              </a:rPr>
              <a:t>vec</a:t>
            </a:r>
            <a: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(sum(</a:t>
            </a:r>
            <a:r>
              <a:rPr>
                <a:solidFill>
                  <a:schemeClr val="accent1"/>
                </a:solidFill>
              </a:rPr>
              <a:t>vec</a:t>
            </a:r>
            <a:r>
              <a:t>) - min(</a:t>
            </a:r>
            <a:r>
              <a:rPr>
                <a:solidFill>
                  <a:schemeClr val="accent1"/>
                </a:solidFill>
              </a:rPr>
              <a:t>vec</a:t>
            </a:r>
            <a:r>
              <a:t>)) / (length(</a:t>
            </a:r>
            <a:r>
              <a:rPr>
                <a:solidFill>
                  <a:schemeClr val="accent1"/>
                </a:solidFill>
              </a:rPr>
              <a:t>vec</a:t>
            </a:r>
            <a: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map_dbl(grade)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73.34424  76.93898  72.06320  78.00649  81.68257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541" name="Rectangle"/>
          <p:cNvSpPr/>
          <p:nvPr/>
        </p:nvSpPr>
        <p:spPr>
          <a:xfrm>
            <a:off x="2307387" y="2708639"/>
            <a:ext cx="19769226" cy="8189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42" name="grade &lt;- function(x) {…"/>
          <p:cNvSpPr txBox="1"/>
          <p:nvPr/>
        </p:nvSpPr>
        <p:spPr>
          <a:xfrm>
            <a:off x="2562586" y="2811808"/>
            <a:ext cx="19481128" cy="8201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grade &lt;- function(</a:t>
            </a:r>
            <a:r>
              <a:rPr>
                <a:solidFill>
                  <a:schemeClr val="accent1"/>
                </a:solidFill>
              </a:rPr>
              <a:t>x</a:t>
            </a:r>
            <a: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(sum(</a:t>
            </a:r>
            <a:r>
              <a:rPr>
                <a:solidFill>
                  <a:schemeClr val="accent1"/>
                </a:solidFill>
              </a:rPr>
              <a:t>x</a:t>
            </a:r>
            <a:r>
              <a:t>) - min(</a:t>
            </a:r>
            <a:r>
              <a:rPr>
                <a:solidFill>
                  <a:schemeClr val="accent1"/>
                </a:solidFill>
              </a:rPr>
              <a:t>x</a:t>
            </a:r>
            <a:r>
              <a:t>)) / (length(</a:t>
            </a:r>
            <a:r>
              <a:rPr>
                <a:solidFill>
                  <a:schemeClr val="accent1"/>
                </a:solidFill>
              </a:rPr>
              <a:t>x</a:t>
            </a:r>
            <a: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map_dbl(grade)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73.34424  76.93898  72.06320  78.00649  81.68257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546" name="Rectangle"/>
          <p:cNvSpPr/>
          <p:nvPr/>
        </p:nvSpPr>
        <p:spPr>
          <a:xfrm>
            <a:off x="1329641" y="2708639"/>
            <a:ext cx="21463168" cy="62840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47" name="grade &lt;- function(x) (sum(x) - min(x)) / (length(x) - 1)…"/>
          <p:cNvSpPr txBox="1"/>
          <p:nvPr/>
        </p:nvSpPr>
        <p:spPr>
          <a:xfrm>
            <a:off x="1584841" y="2811808"/>
            <a:ext cx="21475868" cy="607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grade &lt;- </a:t>
            </a:r>
            <a:r>
              <a:rPr>
                <a:solidFill>
                  <a:schemeClr val="accent1"/>
                </a:solidFill>
              </a:rPr>
              <a:t>function(x) (sum(x) - min(x)) / (length(x)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map_dbl(grade)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73.34424  76.93898  72.06320  78.00649  81.68257 </a:t>
            </a:r>
          </a:p>
        </p:txBody>
      </p:sp>
      <p:sp>
        <p:nvSpPr>
          <p:cNvPr id="1548" name="Line"/>
          <p:cNvSpPr/>
          <p:nvPr/>
        </p:nvSpPr>
        <p:spPr>
          <a:xfrm flipH="1" flipV="1">
            <a:off x="3443064" y="3737273"/>
            <a:ext cx="2435777" cy="2054016"/>
          </a:xfrm>
          <a:prstGeom prst="line">
            <a:avLst/>
          </a:prstGeom>
          <a:ln w="152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4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156" name="What is the difference between an atomic vector and a list?"/>
          <p:cNvSpPr txBox="1"/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What is the difference between an atomic vector and a list?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552" name="Rectangle"/>
          <p:cNvSpPr/>
          <p:nvPr/>
        </p:nvSpPr>
        <p:spPr>
          <a:xfrm>
            <a:off x="1329641" y="2708639"/>
            <a:ext cx="21463168" cy="62840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53" name="grade &lt;- function(x) (sum(x) - min(x)) / (length(x) - 1)…"/>
          <p:cNvSpPr txBox="1"/>
          <p:nvPr/>
        </p:nvSpPr>
        <p:spPr>
          <a:xfrm>
            <a:off x="1584841" y="2811808"/>
            <a:ext cx="21475868" cy="607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grade &lt;- function(x) (sum(x) - min(x)) / (length(x)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map_dbl(</a:t>
            </a:r>
            <a:r>
              <a:rPr>
                <a:solidFill>
                  <a:schemeClr val="accent1"/>
                </a:solidFill>
              </a:rPr>
              <a:t>function(x) (sum(x) - min(x)) / (length(x) - 1)</a:t>
            </a:r>
            <a:r>
              <a:t>)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73.34424  76.93898  72.06320  78.00649  81.68257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Your Turn 6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6</a:t>
            </a:r>
          </a:p>
        </p:txBody>
      </p:sp>
      <p:sp>
        <p:nvSpPr>
          <p:cNvPr id="1556" name="Write a function that counts the best exam twice and then takes the average. Use it to grade all of the students.…"/>
          <p:cNvSpPr txBox="1"/>
          <p:nvPr>
            <p:ph type="body" idx="4294967295"/>
          </p:nvPr>
        </p:nvSpPr>
        <p:spPr>
          <a:xfrm>
            <a:off x="2815411" y="2684479"/>
            <a:ext cx="18753178" cy="834704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Write a function that counts the best exam twice and then takes the average. Use it to grade all of the students.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1. Write code that solves the problem for a real object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2. Wrap the code in function(){} to save it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3. Add the name of the real object as the function argument</a:t>
            </a:r>
          </a:p>
        </p:txBody>
      </p:sp>
      <p:pic>
        <p:nvPicPr>
          <p:cNvPr id="1557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5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57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561" name="Rectangle"/>
          <p:cNvSpPr/>
          <p:nvPr/>
        </p:nvSpPr>
        <p:spPr>
          <a:xfrm>
            <a:off x="1370474" y="4757882"/>
            <a:ext cx="21643053" cy="42002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62" name="exams %&gt;%…"/>
          <p:cNvSpPr txBox="1"/>
          <p:nvPr/>
        </p:nvSpPr>
        <p:spPr>
          <a:xfrm>
            <a:off x="1625673" y="4861050"/>
            <a:ext cx="20896496" cy="399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map_dbl(function(x) (sum(x) + max(x)) / (length(x) + 1))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student1   student2   student3   student4 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72.85703   76.30779   72.12398   77.39862   80.94991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1565" name="What does this return?…"/>
          <p:cNvSpPr txBox="1"/>
          <p:nvPr>
            <p:ph type="body" sz="quarter" idx="4294967295"/>
          </p:nvPr>
        </p:nvSpPr>
        <p:spPr>
          <a:xfrm>
            <a:off x="8080137" y="3804509"/>
            <a:ext cx="8223726" cy="376451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add_1 &lt;- function(x) x + 1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add_1(1)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1568" name="What does this return?…"/>
          <p:cNvSpPr txBox="1"/>
          <p:nvPr>
            <p:ph type="body" sz="quarter" idx="4294967295"/>
          </p:nvPr>
        </p:nvSpPr>
        <p:spPr>
          <a:xfrm>
            <a:off x="8080137" y="3804509"/>
            <a:ext cx="8223726" cy="376451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add_1 &lt;- function(x) x + 1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add_1(1)</a:t>
            </a:r>
          </a:p>
        </p:txBody>
      </p:sp>
      <p:sp>
        <p:nvSpPr>
          <p:cNvPr id="1569" name="# 2"/>
          <p:cNvSpPr txBox="1"/>
          <p:nvPr/>
        </p:nvSpPr>
        <p:spPr>
          <a:xfrm>
            <a:off x="8080137" y="7679794"/>
            <a:ext cx="8223726" cy="223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>
              <a:spcBef>
                <a:spcPts val="24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#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1572" name="What does this return?…"/>
          <p:cNvSpPr txBox="1"/>
          <p:nvPr>
            <p:ph type="body" sz="quarter" idx="4294967295"/>
          </p:nvPr>
        </p:nvSpPr>
        <p:spPr>
          <a:xfrm>
            <a:off x="7477463" y="3804509"/>
            <a:ext cx="9429073" cy="376451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 &lt;- function(x, y) x + y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add_2(2, 3)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1575" name="What does this return?…"/>
          <p:cNvSpPr txBox="1"/>
          <p:nvPr>
            <p:ph type="body" sz="quarter" idx="4294967295"/>
          </p:nvPr>
        </p:nvSpPr>
        <p:spPr>
          <a:xfrm>
            <a:off x="7477463" y="3804509"/>
            <a:ext cx="9429073" cy="376451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 &lt;- function(x, y) x + y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add_2(2, 3)</a:t>
            </a:r>
          </a:p>
        </p:txBody>
      </p:sp>
      <p:sp>
        <p:nvSpPr>
          <p:cNvPr id="1576" name="# 5"/>
          <p:cNvSpPr txBox="1"/>
          <p:nvPr/>
        </p:nvSpPr>
        <p:spPr>
          <a:xfrm>
            <a:off x="7477463" y="7679794"/>
            <a:ext cx="8223727" cy="223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>
              <a:spcBef>
                <a:spcPts val="24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# 5</a:t>
            </a:r>
          </a:p>
        </p:txBody>
      </p:sp>
      <p:sp>
        <p:nvSpPr>
          <p:cNvPr id="1577" name="If functions can take two arguments, how can you pass two lists as the arguments?"/>
          <p:cNvSpPr txBox="1"/>
          <p:nvPr/>
        </p:nvSpPr>
        <p:spPr>
          <a:xfrm>
            <a:off x="5033947" y="9447087"/>
            <a:ext cx="14316106" cy="3764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If functions can take two arguments, how can you pass two lists as the arguments?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77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581" name="map2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map2()</a:t>
            </a:r>
          </a:p>
        </p:txBody>
      </p:sp>
      <p:sp>
        <p:nvSpPr>
          <p:cNvPr id="1582" name="Applies a function to every element of two lists.…"/>
          <p:cNvSpPr txBox="1"/>
          <p:nvPr/>
        </p:nvSpPr>
        <p:spPr>
          <a:xfrm>
            <a:off x="4743372" y="3517199"/>
            <a:ext cx="15094053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Applies a function to every element of two lists. 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Returns the results as a list.</a:t>
            </a:r>
          </a:p>
        </p:txBody>
      </p:sp>
      <p:sp>
        <p:nvSpPr>
          <p:cNvPr id="1583" name="Rectangle"/>
          <p:cNvSpPr/>
          <p:nvPr/>
        </p:nvSpPr>
        <p:spPr>
          <a:xfrm>
            <a:off x="4749722" y="5591857"/>
            <a:ext cx="1526161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84" name="map2(.x, .y, .f, …)"/>
          <p:cNvSpPr txBox="1"/>
          <p:nvPr/>
        </p:nvSpPr>
        <p:spPr>
          <a:xfrm>
            <a:off x="4893278" y="5961834"/>
            <a:ext cx="1460527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map2(</a:t>
            </a:r>
            <a:r>
              <a:t>.x, .y, .f, …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585" name="A list of elements to pass to the second argument of .f"/>
          <p:cNvSpPr/>
          <p:nvPr/>
        </p:nvSpPr>
        <p:spPr>
          <a:xfrm>
            <a:off x="8741088" y="6914866"/>
            <a:ext cx="6932217" cy="4558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810" y="7713"/>
                </a:lnTo>
                <a:cubicBezTo>
                  <a:pt x="4724" y="7984"/>
                  <a:pt x="4671" y="8284"/>
                  <a:pt x="4671" y="8605"/>
                </a:cubicBezTo>
                <a:lnTo>
                  <a:pt x="4671" y="19552"/>
                </a:lnTo>
                <a:cubicBezTo>
                  <a:pt x="4671" y="20683"/>
                  <a:pt x="5274" y="21600"/>
                  <a:pt x="6017" y="21600"/>
                </a:cubicBezTo>
                <a:lnTo>
                  <a:pt x="20253" y="21600"/>
                </a:lnTo>
                <a:cubicBezTo>
                  <a:pt x="20997" y="21600"/>
                  <a:pt x="21600" y="20683"/>
                  <a:pt x="21600" y="19552"/>
                </a:cubicBezTo>
                <a:lnTo>
                  <a:pt x="21600" y="8605"/>
                </a:lnTo>
                <a:cubicBezTo>
                  <a:pt x="21600" y="7474"/>
                  <a:pt x="20997" y="6557"/>
                  <a:pt x="20253" y="6557"/>
                </a:cubicBezTo>
                <a:lnTo>
                  <a:pt x="6017" y="6557"/>
                </a:lnTo>
                <a:cubicBezTo>
                  <a:pt x="5777" y="6557"/>
                  <a:pt x="5554" y="6661"/>
                  <a:pt x="5358" y="6830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 list of elements to pass to the second argument of .f</a:t>
            </a:r>
          </a:p>
        </p:txBody>
      </p:sp>
      <p:sp>
        <p:nvSpPr>
          <p:cNvPr id="1586" name="A list of elements to pass to the first argument of .f"/>
          <p:cNvSpPr/>
          <p:nvPr/>
        </p:nvSpPr>
        <p:spPr>
          <a:xfrm>
            <a:off x="4743372" y="6974397"/>
            <a:ext cx="5160567" cy="4466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420" y="0"/>
                </a:moveTo>
                <a:lnTo>
                  <a:pt x="9889" y="6245"/>
                </a:lnTo>
                <a:lnTo>
                  <a:pt x="1809" y="6245"/>
                </a:lnTo>
                <a:cubicBezTo>
                  <a:pt x="810" y="6245"/>
                  <a:pt x="0" y="7181"/>
                  <a:pt x="0" y="8336"/>
                </a:cubicBezTo>
                <a:lnTo>
                  <a:pt x="0" y="19510"/>
                </a:lnTo>
                <a:cubicBezTo>
                  <a:pt x="0" y="20664"/>
                  <a:pt x="810" y="21600"/>
                  <a:pt x="1809" y="21600"/>
                </a:cubicBezTo>
                <a:lnTo>
                  <a:pt x="19791" y="21600"/>
                </a:lnTo>
                <a:cubicBezTo>
                  <a:pt x="20790" y="21600"/>
                  <a:pt x="21600" y="20664"/>
                  <a:pt x="21600" y="19510"/>
                </a:cubicBezTo>
                <a:lnTo>
                  <a:pt x="21600" y="8336"/>
                </a:lnTo>
                <a:cubicBezTo>
                  <a:pt x="21600" y="7181"/>
                  <a:pt x="20790" y="6245"/>
                  <a:pt x="19791" y="6245"/>
                </a:cubicBezTo>
                <a:lnTo>
                  <a:pt x="10952" y="6245"/>
                </a:lnTo>
                <a:lnTo>
                  <a:pt x="1042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 list of elements to pass to the first argument of .f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590" name="map2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map2()</a:t>
            </a:r>
          </a:p>
        </p:txBody>
      </p:sp>
      <p:grpSp>
        <p:nvGrpSpPr>
          <p:cNvPr id="1621" name="Group"/>
          <p:cNvGrpSpPr/>
          <p:nvPr/>
        </p:nvGrpSpPr>
        <p:grpSpPr>
          <a:xfrm>
            <a:off x="506567" y="3939432"/>
            <a:ext cx="24272057" cy="5855671"/>
            <a:chOff x="0" y="0"/>
            <a:chExt cx="24272056" cy="5855670"/>
          </a:xfrm>
        </p:grpSpPr>
        <p:graphicFrame>
          <p:nvGraphicFramePr>
            <p:cNvPr id="1591" name="Table"/>
            <p:cNvGraphicFramePr/>
            <p:nvPr/>
          </p:nvGraphicFramePr>
          <p:xfrm>
            <a:off x="2109355" y="92955"/>
            <a:ext cx="3555492" cy="5720835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602990"/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000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592" name="map2("/>
            <p:cNvSpPr txBox="1"/>
            <p:nvPr/>
          </p:nvSpPr>
          <p:spPr>
            <a:xfrm>
              <a:off x="0" y="38794"/>
              <a:ext cx="2135556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map2(</a:t>
              </a:r>
            </a:p>
          </p:txBody>
        </p:sp>
        <p:sp>
          <p:nvSpPr>
            <p:cNvPr id="1593" name=", fun, …)"/>
            <p:cNvSpPr txBox="1"/>
            <p:nvPr/>
          </p:nvSpPr>
          <p:spPr>
            <a:xfrm>
              <a:off x="7431272" y="0"/>
              <a:ext cx="2757247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, fun, …)</a:t>
              </a:r>
            </a:p>
          </p:txBody>
        </p:sp>
        <p:sp>
          <p:nvSpPr>
            <p:cNvPr id="1594" name="Arrow"/>
            <p:cNvSpPr/>
            <p:nvPr/>
          </p:nvSpPr>
          <p:spPr>
            <a:xfrm>
              <a:off x="8560672" y="2891768"/>
              <a:ext cx="1536701" cy="901710"/>
            </a:xfrm>
            <a:prstGeom prst="rightArrow">
              <a:avLst>
                <a:gd name="adj1" fmla="val 47256"/>
                <a:gd name="adj2" fmla="val 91055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chemeClr val="accent1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95" name="Arrow"/>
            <p:cNvSpPr/>
            <p:nvPr/>
          </p:nvSpPr>
          <p:spPr>
            <a:xfrm>
              <a:off x="18884769" y="2650316"/>
              <a:ext cx="1536701" cy="901710"/>
            </a:xfrm>
            <a:prstGeom prst="rightArrow">
              <a:avLst>
                <a:gd name="adj1" fmla="val 47256"/>
                <a:gd name="adj2" fmla="val 91055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chemeClr val="accent1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aphicFrame>
          <p:nvGraphicFramePr>
            <p:cNvPr id="1596" name="Table"/>
            <p:cNvGraphicFramePr/>
            <p:nvPr/>
          </p:nvGraphicFramePr>
          <p:xfrm>
            <a:off x="4913189" y="88357"/>
            <a:ext cx="3555491" cy="572083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602990"/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000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597" name=","/>
            <p:cNvSpPr txBox="1"/>
            <p:nvPr/>
          </p:nvSpPr>
          <p:spPr>
            <a:xfrm>
              <a:off x="4613889" y="0"/>
              <a:ext cx="338990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,</a:t>
              </a:r>
            </a:p>
          </p:txBody>
        </p:sp>
        <p:graphicFrame>
          <p:nvGraphicFramePr>
            <p:cNvPr id="1598" name="Table"/>
            <p:cNvGraphicFramePr/>
            <p:nvPr/>
          </p:nvGraphicFramePr>
          <p:xfrm>
            <a:off x="11941806" y="134835"/>
            <a:ext cx="3555492" cy="572083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602990"/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000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1599" name="Table"/>
            <p:cNvGraphicFramePr/>
            <p:nvPr/>
          </p:nvGraphicFramePr>
          <p:xfrm>
            <a:off x="14745641" y="130238"/>
            <a:ext cx="3555491" cy="5720835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602990"/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000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</a:tr>
              </a:tbl>
            </a:graphicData>
          </a:graphic>
        </p:graphicFrame>
        <p:grpSp>
          <p:nvGrpSpPr>
            <p:cNvPr id="1603" name="Group"/>
            <p:cNvGrpSpPr/>
            <p:nvPr/>
          </p:nvGrpSpPr>
          <p:grpSpPr>
            <a:xfrm>
              <a:off x="10580028" y="935878"/>
              <a:ext cx="8086243" cy="1069976"/>
              <a:chOff x="0" y="0"/>
              <a:chExt cx="8086241" cy="1069975"/>
            </a:xfrm>
          </p:grpSpPr>
          <p:sp>
            <p:nvSpPr>
              <p:cNvPr id="1600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,</a:t>
                </a:r>
              </a:p>
            </p:txBody>
          </p:sp>
          <p:sp>
            <p:nvSpPr>
              <p:cNvPr id="1601" name="fun("/>
              <p:cNvSpPr txBox="1"/>
              <p:nvPr/>
            </p:nvSpPr>
            <p:spPr>
              <a:xfrm>
                <a:off x="0" y="0"/>
                <a:ext cx="1397483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fun(</a:t>
                </a:r>
              </a:p>
            </p:txBody>
          </p:sp>
          <p:sp>
            <p:nvSpPr>
              <p:cNvPr id="1602" name=", …)"/>
              <p:cNvSpPr txBox="1"/>
              <p:nvPr/>
            </p:nvSpPr>
            <p:spPr>
              <a:xfrm>
                <a:off x="6678446" y="0"/>
                <a:ext cx="1407796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, …)</a:t>
                </a:r>
              </a:p>
            </p:txBody>
          </p:sp>
        </p:grpSp>
        <p:grpSp>
          <p:nvGrpSpPr>
            <p:cNvPr id="1607" name="Group"/>
            <p:cNvGrpSpPr/>
            <p:nvPr/>
          </p:nvGrpSpPr>
          <p:grpSpPr>
            <a:xfrm>
              <a:off x="10580028" y="1871757"/>
              <a:ext cx="8086243" cy="1069976"/>
              <a:chOff x="0" y="0"/>
              <a:chExt cx="8086241" cy="1069975"/>
            </a:xfrm>
          </p:grpSpPr>
          <p:sp>
            <p:nvSpPr>
              <p:cNvPr id="1604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,</a:t>
                </a:r>
              </a:p>
            </p:txBody>
          </p:sp>
          <p:sp>
            <p:nvSpPr>
              <p:cNvPr id="1605" name="fun("/>
              <p:cNvSpPr txBox="1"/>
              <p:nvPr/>
            </p:nvSpPr>
            <p:spPr>
              <a:xfrm>
                <a:off x="0" y="0"/>
                <a:ext cx="1397483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fun(</a:t>
                </a:r>
              </a:p>
            </p:txBody>
          </p:sp>
          <p:sp>
            <p:nvSpPr>
              <p:cNvPr id="1606" name=", …)"/>
              <p:cNvSpPr txBox="1"/>
              <p:nvPr/>
            </p:nvSpPr>
            <p:spPr>
              <a:xfrm>
                <a:off x="6678446" y="0"/>
                <a:ext cx="1407796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, …)</a:t>
                </a:r>
              </a:p>
            </p:txBody>
          </p:sp>
        </p:grpSp>
        <p:grpSp>
          <p:nvGrpSpPr>
            <p:cNvPr id="1611" name="Group"/>
            <p:cNvGrpSpPr/>
            <p:nvPr/>
          </p:nvGrpSpPr>
          <p:grpSpPr>
            <a:xfrm>
              <a:off x="10580028" y="2756835"/>
              <a:ext cx="8107992" cy="1171576"/>
              <a:chOff x="-21749" y="0"/>
              <a:chExt cx="8107990" cy="1171575"/>
            </a:xfrm>
          </p:grpSpPr>
          <p:sp>
            <p:nvSpPr>
              <p:cNvPr id="1608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,</a:t>
                </a:r>
              </a:p>
            </p:txBody>
          </p:sp>
          <p:sp>
            <p:nvSpPr>
              <p:cNvPr id="1609" name="fun("/>
              <p:cNvSpPr txBox="1"/>
              <p:nvPr/>
            </p:nvSpPr>
            <p:spPr>
              <a:xfrm>
                <a:off x="-21750" y="101600"/>
                <a:ext cx="1397484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fun(</a:t>
                </a:r>
              </a:p>
            </p:txBody>
          </p:sp>
          <p:sp>
            <p:nvSpPr>
              <p:cNvPr id="1610" name=", …)"/>
              <p:cNvSpPr txBox="1"/>
              <p:nvPr/>
            </p:nvSpPr>
            <p:spPr>
              <a:xfrm>
                <a:off x="6678446" y="0"/>
                <a:ext cx="1407796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, …)</a:t>
                </a:r>
              </a:p>
            </p:txBody>
          </p:sp>
        </p:grpSp>
        <p:grpSp>
          <p:nvGrpSpPr>
            <p:cNvPr id="1615" name="Group"/>
            <p:cNvGrpSpPr/>
            <p:nvPr/>
          </p:nvGrpSpPr>
          <p:grpSpPr>
            <a:xfrm>
              <a:off x="10580028" y="3743513"/>
              <a:ext cx="8086243" cy="1069976"/>
              <a:chOff x="0" y="0"/>
              <a:chExt cx="8086241" cy="1069975"/>
            </a:xfrm>
          </p:grpSpPr>
          <p:sp>
            <p:nvSpPr>
              <p:cNvPr id="1612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,</a:t>
                </a:r>
              </a:p>
            </p:txBody>
          </p:sp>
          <p:sp>
            <p:nvSpPr>
              <p:cNvPr id="1613" name="fun("/>
              <p:cNvSpPr txBox="1"/>
              <p:nvPr/>
            </p:nvSpPr>
            <p:spPr>
              <a:xfrm>
                <a:off x="0" y="0"/>
                <a:ext cx="1397483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fun(</a:t>
                </a:r>
              </a:p>
            </p:txBody>
          </p:sp>
          <p:sp>
            <p:nvSpPr>
              <p:cNvPr id="1614" name=", …)"/>
              <p:cNvSpPr txBox="1"/>
              <p:nvPr/>
            </p:nvSpPr>
            <p:spPr>
              <a:xfrm>
                <a:off x="6678446" y="0"/>
                <a:ext cx="1407796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, …)</a:t>
                </a:r>
              </a:p>
            </p:txBody>
          </p:sp>
        </p:grpSp>
        <p:grpSp>
          <p:nvGrpSpPr>
            <p:cNvPr id="1619" name="Group"/>
            <p:cNvGrpSpPr/>
            <p:nvPr/>
          </p:nvGrpSpPr>
          <p:grpSpPr>
            <a:xfrm>
              <a:off x="10580028" y="4679391"/>
              <a:ext cx="8086243" cy="1069976"/>
              <a:chOff x="0" y="0"/>
              <a:chExt cx="8086241" cy="1069975"/>
            </a:xfrm>
          </p:grpSpPr>
          <p:sp>
            <p:nvSpPr>
              <p:cNvPr id="1616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,</a:t>
                </a:r>
              </a:p>
            </p:txBody>
          </p:sp>
          <p:sp>
            <p:nvSpPr>
              <p:cNvPr id="1617" name="fun("/>
              <p:cNvSpPr txBox="1"/>
              <p:nvPr/>
            </p:nvSpPr>
            <p:spPr>
              <a:xfrm>
                <a:off x="0" y="0"/>
                <a:ext cx="1397483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fun(</a:t>
                </a:r>
              </a:p>
            </p:txBody>
          </p:sp>
          <p:sp>
            <p:nvSpPr>
              <p:cNvPr id="1618" name=", …)"/>
              <p:cNvSpPr txBox="1"/>
              <p:nvPr/>
            </p:nvSpPr>
            <p:spPr>
              <a:xfrm>
                <a:off x="6678446" y="0"/>
                <a:ext cx="1407796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, …)</a:t>
                </a:r>
              </a:p>
            </p:txBody>
          </p:sp>
        </p:grpSp>
        <p:graphicFrame>
          <p:nvGraphicFramePr>
            <p:cNvPr id="1620" name="Table"/>
            <p:cNvGraphicFramePr/>
            <p:nvPr/>
          </p:nvGraphicFramePr>
          <p:xfrm>
            <a:off x="20716566" y="134835"/>
            <a:ext cx="3555491" cy="572083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602990"/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000">
                            <a:solidFill>
                              <a:srgbClr val="FFFFFF"/>
                            </a:solidFill>
                            <a:sym typeface="Helvetica"/>
                          </a:rPr>
                          <a:t>list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result2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result3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result4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result5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</a:tr>
              </a:tbl>
            </a:graphicData>
          </a:graphic>
        </p:graphicFrame>
      </p:grp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625" name="map functions"/>
          <p:cNvSpPr txBox="1"/>
          <p:nvPr/>
        </p:nvSpPr>
        <p:spPr>
          <a:xfrm>
            <a:off x="4007752" y="148389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map functions</a:t>
            </a:r>
          </a:p>
        </p:txBody>
      </p:sp>
      <p:graphicFrame>
        <p:nvGraphicFramePr>
          <p:cNvPr id="1626" name="Table"/>
          <p:cNvGraphicFramePr/>
          <p:nvPr/>
        </p:nvGraphicFramePr>
        <p:xfrm>
          <a:off x="5780174" y="4733373"/>
          <a:ext cx="10885932" cy="1020524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3851568"/>
                <a:gridCol w="3857866"/>
                <a:gridCol w="5114216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single list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two lists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returns results as 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map_chr()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map2_chr()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 vector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map_dbl()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map2_dbl()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vector (numeric)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map_int()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map2_int()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 vector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map_lgl()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map2_lgl()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 vector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map_df()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map2_df()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frame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58" name="Rectangle"/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62" name="type"/>
          <p:cNvSpPr txBox="1"/>
          <p:nvPr/>
        </p:nvSpPr>
        <p:spPr>
          <a:xfrm>
            <a:off x="19023921" y="1611116"/>
            <a:ext cx="12928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type</a:t>
            </a:r>
          </a:p>
        </p:txBody>
      </p:sp>
      <p:sp>
        <p:nvSpPr>
          <p:cNvPr id="163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Atomic Vector</a:t>
            </a:r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630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Toy data</a:t>
            </a:r>
          </a:p>
        </p:txBody>
      </p:sp>
      <p:sp>
        <p:nvSpPr>
          <p:cNvPr id="1631" name="Suppose we have extra credit for the five students…"/>
          <p:cNvSpPr txBox="1"/>
          <p:nvPr/>
        </p:nvSpPr>
        <p:spPr>
          <a:xfrm>
            <a:off x="4128498" y="1710831"/>
            <a:ext cx="16127004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Suppose we have extra credit for the five students…</a:t>
            </a:r>
          </a:p>
        </p:txBody>
      </p:sp>
      <p:pic>
        <p:nvPicPr>
          <p:cNvPr id="1632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23614" y="3590441"/>
            <a:ext cx="8356601" cy="97155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65100" dist="63500" dir="5400000">
              <a:srgbClr val="000000">
                <a:alpha val="50000"/>
              </a:srgbClr>
            </a:outerShdw>
          </a:effectLst>
        </p:spPr>
      </p:pic>
      <p:sp>
        <p:nvSpPr>
          <p:cNvPr id="1633" name="Shape"/>
          <p:cNvSpPr/>
          <p:nvPr/>
        </p:nvSpPr>
        <p:spPr>
          <a:xfrm>
            <a:off x="5074529" y="5654571"/>
            <a:ext cx="16077562" cy="3584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613"/>
                </a:moveTo>
                <a:lnTo>
                  <a:pt x="2951" y="0"/>
                </a:lnTo>
                <a:lnTo>
                  <a:pt x="21600" y="7528"/>
                </a:lnTo>
                <a:lnTo>
                  <a:pt x="5883" y="21582"/>
                </a:lnTo>
                <a:lnTo>
                  <a:pt x="14" y="21600"/>
                </a:lnTo>
                <a:lnTo>
                  <a:pt x="0" y="19613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34" name="Rectangle"/>
          <p:cNvSpPr/>
          <p:nvPr/>
        </p:nvSpPr>
        <p:spPr>
          <a:xfrm>
            <a:off x="5081488" y="8903705"/>
            <a:ext cx="4370589" cy="335167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635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/>
          </a:blip>
          <a:srcRect l="8275" t="54393" r="37200" b="41590"/>
          <a:stretch>
            <a:fillRect/>
          </a:stretch>
        </p:blipFill>
        <p:spPr>
          <a:xfrm>
            <a:off x="7266898" y="5692028"/>
            <a:ext cx="13864412" cy="1187259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165100" dist="635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Your Turn 7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7</a:t>
            </a:r>
          </a:p>
        </p:txBody>
      </p:sp>
      <p:sp>
        <p:nvSpPr>
          <p:cNvPr id="1638" name="Compute a final grade for each student, where the final grade is the average test score plus any extra credit assigned to the student. Return the results as a double (i.e. numeric) vector."/>
          <p:cNvSpPr txBox="1"/>
          <p:nvPr>
            <p:ph type="body" sz="half" idx="4294967295"/>
          </p:nvPr>
        </p:nvSpPr>
        <p:spPr>
          <a:xfrm>
            <a:off x="1445226" y="3240423"/>
            <a:ext cx="21493548" cy="4158582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Compute a final grade for each student, where the final grade is the average test score plus any extra credit assigned to the student. Return the results as a double (i.e. numeric) vector.</a:t>
            </a:r>
          </a:p>
        </p:txBody>
      </p:sp>
      <p:pic>
        <p:nvPicPr>
          <p:cNvPr id="1639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6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39"/>
                </p:tgtEl>
              </p:cMediaNode>
            </p:vide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643" name="The grades with extra credit…"/>
          <p:cNvSpPr txBox="1"/>
          <p:nvPr/>
        </p:nvSpPr>
        <p:spPr>
          <a:xfrm>
            <a:off x="2652596" y="1442632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The grades with extra credit…</a:t>
            </a:r>
          </a:p>
        </p:txBody>
      </p:sp>
      <p:sp>
        <p:nvSpPr>
          <p:cNvPr id="1644" name="Rectangle"/>
          <p:cNvSpPr/>
          <p:nvPr/>
        </p:nvSpPr>
        <p:spPr>
          <a:xfrm>
            <a:off x="2739554" y="3194857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45" name="exams %&gt;%…"/>
          <p:cNvSpPr txBox="1"/>
          <p:nvPr/>
        </p:nvSpPr>
        <p:spPr>
          <a:xfrm>
            <a:off x="2893154" y="3298025"/>
            <a:ext cx="18719192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78358">
              <a:spcBef>
                <a:spcPts val="1400"/>
              </a:spcBef>
              <a:defRPr sz="4653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exams %&gt;% </a:t>
            </a:r>
            <a:endParaRPr>
              <a:solidFill>
                <a:srgbClr val="000000"/>
              </a:solidFill>
            </a:endParaRPr>
          </a:p>
          <a:p>
            <a:pPr algn="l" defTabSz="578358">
              <a:spcBef>
                <a:spcPts val="1400"/>
              </a:spcBef>
              <a:defRPr sz="4653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map2_dbl</a:t>
            </a:r>
            <a:r>
              <a:rPr>
                <a:solidFill>
                  <a:srgbClr val="000000"/>
                </a:solidFill>
              </a:rPr>
              <a:t>(extra_credit, </a:t>
            </a:r>
            <a:r>
              <a:t>function(x, y) mean(x) + y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646" name="## student1  student2  student3  student4  student5…"/>
          <p:cNvSpPr txBox="1"/>
          <p:nvPr/>
        </p:nvSpPr>
        <p:spPr>
          <a:xfrm>
            <a:off x="2736399" y="5438404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71.4      74.6      80.2      85.1      94.1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Other mapping functions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Other mapping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652" name="pmap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pmap()</a:t>
            </a:r>
          </a:p>
        </p:txBody>
      </p:sp>
      <p:sp>
        <p:nvSpPr>
          <p:cNvPr id="1653" name="Arrow"/>
          <p:cNvSpPr/>
          <p:nvPr/>
        </p:nvSpPr>
        <p:spPr>
          <a:xfrm rot="21600000">
            <a:off x="11815426" y="8268170"/>
            <a:ext cx="1536701" cy="901710"/>
          </a:xfrm>
          <a:prstGeom prst="rightArrow">
            <a:avLst>
              <a:gd name="adj1" fmla="val 47256"/>
              <a:gd name="adj2" fmla="val 91055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chemeClr val="accent1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1661" name="Group"/>
          <p:cNvGrpSpPr/>
          <p:nvPr/>
        </p:nvGrpSpPr>
        <p:grpSpPr>
          <a:xfrm>
            <a:off x="413839" y="5913983"/>
            <a:ext cx="13648123" cy="5813791"/>
            <a:chOff x="408279" y="0"/>
            <a:chExt cx="13648121" cy="5813789"/>
          </a:xfrm>
        </p:grpSpPr>
        <p:graphicFrame>
          <p:nvGraphicFramePr>
            <p:cNvPr id="1654" name="Table"/>
            <p:cNvGraphicFramePr/>
            <p:nvPr/>
          </p:nvGraphicFramePr>
          <p:xfrm>
            <a:off x="8871084" y="89900"/>
            <a:ext cx="3555492" cy="5720835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602990"/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000">
                            <a:solidFill>
                              <a:srgbClr val="FFFFFF"/>
                            </a:solidFill>
                            <a:sym typeface="Helvetica"/>
                          </a:rPr>
                          <a:t>more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$more2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$more3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$more4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$more5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655" name=","/>
            <p:cNvSpPr txBox="1"/>
            <p:nvPr/>
          </p:nvSpPr>
          <p:spPr>
            <a:xfrm>
              <a:off x="8621304" y="0"/>
              <a:ext cx="338989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,</a:t>
              </a:r>
            </a:p>
          </p:txBody>
        </p:sp>
        <p:graphicFrame>
          <p:nvGraphicFramePr>
            <p:cNvPr id="1656" name="Table"/>
            <p:cNvGraphicFramePr/>
            <p:nvPr/>
          </p:nvGraphicFramePr>
          <p:xfrm>
            <a:off x="3295167" y="92955"/>
            <a:ext cx="3555491" cy="5720835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602990"/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000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657" name="pmap(list("/>
            <p:cNvSpPr txBox="1"/>
            <p:nvPr/>
          </p:nvSpPr>
          <p:spPr>
            <a:xfrm>
              <a:off x="408279" y="102294"/>
              <a:ext cx="2877821" cy="942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pmap(</a:t>
              </a:r>
              <a:r>
                <a:rPr>
                  <a:solidFill>
                    <a:schemeClr val="accent1"/>
                  </a:solidFill>
                </a:rPr>
                <a:t>list(</a:t>
              </a:r>
            </a:p>
          </p:txBody>
        </p:sp>
        <p:sp>
          <p:nvSpPr>
            <p:cNvPr id="1658" name="), fun, …)"/>
            <p:cNvSpPr txBox="1"/>
            <p:nvPr/>
          </p:nvSpPr>
          <p:spPr>
            <a:xfrm>
              <a:off x="11465600" y="63499"/>
              <a:ext cx="2590801" cy="942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>
                  <a:solidFill>
                    <a:schemeClr val="accent1"/>
                  </a:solidFill>
                </a:rPr>
                <a:t>)</a:t>
              </a:r>
              <a:r>
                <a:t>, fun, …)</a:t>
              </a:r>
            </a:p>
          </p:txBody>
        </p:sp>
        <p:graphicFrame>
          <p:nvGraphicFramePr>
            <p:cNvPr id="1659" name="Table"/>
            <p:cNvGraphicFramePr/>
            <p:nvPr/>
          </p:nvGraphicFramePr>
          <p:xfrm>
            <a:off x="6099000" y="88357"/>
            <a:ext cx="3555492" cy="572083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602990"/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000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660" name=","/>
            <p:cNvSpPr txBox="1"/>
            <p:nvPr/>
          </p:nvSpPr>
          <p:spPr>
            <a:xfrm>
              <a:off x="5799701" y="0"/>
              <a:ext cx="338989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,</a:t>
              </a:r>
            </a:p>
          </p:txBody>
        </p:sp>
      </p:grpSp>
      <p:grpSp>
        <p:nvGrpSpPr>
          <p:cNvPr id="1685" name="Group"/>
          <p:cNvGrpSpPr/>
          <p:nvPr/>
        </p:nvGrpSpPr>
        <p:grpSpPr>
          <a:xfrm>
            <a:off x="13663697" y="5983555"/>
            <a:ext cx="10501383" cy="5725448"/>
            <a:chOff x="161848" y="50800"/>
            <a:chExt cx="10501381" cy="5725447"/>
          </a:xfrm>
        </p:grpSpPr>
        <p:graphicFrame>
          <p:nvGraphicFramePr>
            <p:cNvPr id="1662" name="Table"/>
            <p:cNvGraphicFramePr/>
            <p:nvPr/>
          </p:nvGraphicFramePr>
          <p:xfrm>
            <a:off x="1361778" y="55397"/>
            <a:ext cx="3555491" cy="5720835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602990"/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000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1663" name="Table"/>
            <p:cNvGraphicFramePr/>
            <p:nvPr/>
          </p:nvGraphicFramePr>
          <p:xfrm>
            <a:off x="4165613" y="50800"/>
            <a:ext cx="3555491" cy="5720835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602990"/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000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664" name=","/>
            <p:cNvSpPr txBox="1"/>
            <p:nvPr/>
          </p:nvSpPr>
          <p:spPr>
            <a:xfrm>
              <a:off x="3895695" y="856440"/>
              <a:ext cx="338990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,</a:t>
              </a:r>
            </a:p>
          </p:txBody>
        </p:sp>
        <p:sp>
          <p:nvSpPr>
            <p:cNvPr id="1665" name="fun("/>
            <p:cNvSpPr txBox="1"/>
            <p:nvPr/>
          </p:nvSpPr>
          <p:spPr>
            <a:xfrm>
              <a:off x="161849" y="919940"/>
              <a:ext cx="1226186" cy="942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fun(</a:t>
              </a:r>
            </a:p>
          </p:txBody>
        </p:sp>
        <p:sp>
          <p:nvSpPr>
            <p:cNvPr id="1666" name=", …)"/>
            <p:cNvSpPr txBox="1"/>
            <p:nvPr/>
          </p:nvSpPr>
          <p:spPr>
            <a:xfrm>
              <a:off x="9406406" y="919940"/>
              <a:ext cx="1235076" cy="942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, …)</a:t>
              </a:r>
            </a:p>
          </p:txBody>
        </p:sp>
        <p:sp>
          <p:nvSpPr>
            <p:cNvPr id="1667" name=","/>
            <p:cNvSpPr txBox="1"/>
            <p:nvPr/>
          </p:nvSpPr>
          <p:spPr>
            <a:xfrm>
              <a:off x="3895695" y="1792318"/>
              <a:ext cx="338990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,</a:t>
              </a:r>
            </a:p>
          </p:txBody>
        </p:sp>
        <p:sp>
          <p:nvSpPr>
            <p:cNvPr id="1668" name="fun("/>
            <p:cNvSpPr txBox="1"/>
            <p:nvPr/>
          </p:nvSpPr>
          <p:spPr>
            <a:xfrm>
              <a:off x="161849" y="1855818"/>
              <a:ext cx="1226186" cy="942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fun(</a:t>
              </a:r>
            </a:p>
          </p:txBody>
        </p:sp>
        <p:sp>
          <p:nvSpPr>
            <p:cNvPr id="1669" name=", …)"/>
            <p:cNvSpPr txBox="1"/>
            <p:nvPr/>
          </p:nvSpPr>
          <p:spPr>
            <a:xfrm>
              <a:off x="9406406" y="1855818"/>
              <a:ext cx="1235076" cy="942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, …)</a:t>
              </a:r>
            </a:p>
          </p:txBody>
        </p:sp>
        <p:sp>
          <p:nvSpPr>
            <p:cNvPr id="1670" name=","/>
            <p:cNvSpPr txBox="1"/>
            <p:nvPr/>
          </p:nvSpPr>
          <p:spPr>
            <a:xfrm>
              <a:off x="3917444" y="2677397"/>
              <a:ext cx="338990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,</a:t>
              </a:r>
            </a:p>
          </p:txBody>
        </p:sp>
        <p:sp>
          <p:nvSpPr>
            <p:cNvPr id="1671" name="fun("/>
            <p:cNvSpPr txBox="1"/>
            <p:nvPr/>
          </p:nvSpPr>
          <p:spPr>
            <a:xfrm>
              <a:off x="161848" y="2842497"/>
              <a:ext cx="1226186" cy="942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fun(</a:t>
              </a:r>
            </a:p>
          </p:txBody>
        </p:sp>
        <p:sp>
          <p:nvSpPr>
            <p:cNvPr id="1672" name=", …)"/>
            <p:cNvSpPr txBox="1"/>
            <p:nvPr/>
          </p:nvSpPr>
          <p:spPr>
            <a:xfrm>
              <a:off x="9428155" y="2740897"/>
              <a:ext cx="1235076" cy="942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, …)</a:t>
              </a:r>
            </a:p>
          </p:txBody>
        </p:sp>
        <p:sp>
          <p:nvSpPr>
            <p:cNvPr id="1673" name=","/>
            <p:cNvSpPr txBox="1"/>
            <p:nvPr/>
          </p:nvSpPr>
          <p:spPr>
            <a:xfrm>
              <a:off x="3895695" y="3664075"/>
              <a:ext cx="338990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,</a:t>
              </a:r>
            </a:p>
          </p:txBody>
        </p:sp>
        <p:sp>
          <p:nvSpPr>
            <p:cNvPr id="1674" name="fun("/>
            <p:cNvSpPr txBox="1"/>
            <p:nvPr/>
          </p:nvSpPr>
          <p:spPr>
            <a:xfrm>
              <a:off x="161849" y="3727575"/>
              <a:ext cx="1226186" cy="942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fun(</a:t>
              </a:r>
            </a:p>
          </p:txBody>
        </p:sp>
        <p:sp>
          <p:nvSpPr>
            <p:cNvPr id="1675" name=", …)"/>
            <p:cNvSpPr txBox="1"/>
            <p:nvPr/>
          </p:nvSpPr>
          <p:spPr>
            <a:xfrm>
              <a:off x="9406406" y="3727575"/>
              <a:ext cx="1235076" cy="942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, …)</a:t>
              </a:r>
            </a:p>
          </p:txBody>
        </p:sp>
        <p:sp>
          <p:nvSpPr>
            <p:cNvPr id="1676" name=","/>
            <p:cNvSpPr txBox="1"/>
            <p:nvPr/>
          </p:nvSpPr>
          <p:spPr>
            <a:xfrm>
              <a:off x="3895695" y="4599953"/>
              <a:ext cx="338990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,</a:t>
              </a:r>
            </a:p>
          </p:txBody>
        </p:sp>
        <p:sp>
          <p:nvSpPr>
            <p:cNvPr id="1677" name="fun("/>
            <p:cNvSpPr txBox="1"/>
            <p:nvPr/>
          </p:nvSpPr>
          <p:spPr>
            <a:xfrm>
              <a:off x="161849" y="4663453"/>
              <a:ext cx="1226186" cy="942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fun(</a:t>
              </a:r>
            </a:p>
          </p:txBody>
        </p:sp>
        <p:sp>
          <p:nvSpPr>
            <p:cNvPr id="1678" name=", …)"/>
            <p:cNvSpPr txBox="1"/>
            <p:nvPr/>
          </p:nvSpPr>
          <p:spPr>
            <a:xfrm>
              <a:off x="9406406" y="4663453"/>
              <a:ext cx="1235076" cy="942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, …)</a:t>
              </a:r>
            </a:p>
          </p:txBody>
        </p:sp>
        <p:graphicFrame>
          <p:nvGraphicFramePr>
            <p:cNvPr id="1679" name="Table"/>
            <p:cNvGraphicFramePr/>
            <p:nvPr/>
          </p:nvGraphicFramePr>
          <p:xfrm>
            <a:off x="6907634" y="55412"/>
            <a:ext cx="3555492" cy="572083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602990"/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000">
                            <a:solidFill>
                              <a:srgbClr val="FFFFFF"/>
                            </a:solidFill>
                            <a:sym typeface="Helvetica"/>
                          </a:rPr>
                          <a:t>more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$more2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$more3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$more4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$more5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680" name=","/>
            <p:cNvSpPr txBox="1"/>
            <p:nvPr/>
          </p:nvSpPr>
          <p:spPr>
            <a:xfrm>
              <a:off x="6657854" y="856440"/>
              <a:ext cx="338989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,</a:t>
              </a:r>
            </a:p>
          </p:txBody>
        </p:sp>
        <p:sp>
          <p:nvSpPr>
            <p:cNvPr id="1681" name=","/>
            <p:cNvSpPr txBox="1"/>
            <p:nvPr/>
          </p:nvSpPr>
          <p:spPr>
            <a:xfrm>
              <a:off x="6657854" y="1792318"/>
              <a:ext cx="338989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,</a:t>
              </a:r>
            </a:p>
          </p:txBody>
        </p:sp>
        <p:sp>
          <p:nvSpPr>
            <p:cNvPr id="1682" name=","/>
            <p:cNvSpPr txBox="1"/>
            <p:nvPr/>
          </p:nvSpPr>
          <p:spPr>
            <a:xfrm>
              <a:off x="6681857" y="2778997"/>
              <a:ext cx="338989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,</a:t>
              </a:r>
            </a:p>
          </p:txBody>
        </p:sp>
        <p:sp>
          <p:nvSpPr>
            <p:cNvPr id="1683" name=","/>
            <p:cNvSpPr txBox="1"/>
            <p:nvPr/>
          </p:nvSpPr>
          <p:spPr>
            <a:xfrm>
              <a:off x="6659892" y="3714875"/>
              <a:ext cx="338990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,</a:t>
              </a:r>
            </a:p>
          </p:txBody>
        </p:sp>
        <p:sp>
          <p:nvSpPr>
            <p:cNvPr id="1684" name=","/>
            <p:cNvSpPr txBox="1"/>
            <p:nvPr/>
          </p:nvSpPr>
          <p:spPr>
            <a:xfrm>
              <a:off x="6657854" y="4625353"/>
              <a:ext cx="338989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,</a:t>
              </a:r>
            </a:p>
          </p:txBody>
        </p:sp>
      </p:grpSp>
      <p:sp>
        <p:nvSpPr>
          <p:cNvPr id="1686" name="Map over three or more lists. Put the lists into a list of list whose names match argument names in the function."/>
          <p:cNvSpPr txBox="1"/>
          <p:nvPr/>
        </p:nvSpPr>
        <p:spPr>
          <a:xfrm>
            <a:off x="3526061" y="3363023"/>
            <a:ext cx="1733187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Map over three or more lists. Put the lists into a list of list whose names match argument names in the function.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690" name="walk(), walk_2(), and pwalk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walk(), walk_2(), and pwalk()</a:t>
            </a:r>
          </a:p>
        </p:txBody>
      </p:sp>
      <p:sp>
        <p:nvSpPr>
          <p:cNvPr id="1691" name="Versions of map(), map2(), and pmap() that do not return results. These are for triggering side effects (like writing files or saving graphs)."/>
          <p:cNvSpPr txBox="1"/>
          <p:nvPr/>
        </p:nvSpPr>
        <p:spPr>
          <a:xfrm>
            <a:off x="3526061" y="3597807"/>
            <a:ext cx="17331878" cy="348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Versions of map(), map2(), and pmap() that do not return results. These are for triggering side effects (like writing files or saving graphs).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695" name="map and walk functions"/>
          <p:cNvSpPr txBox="1"/>
          <p:nvPr/>
        </p:nvSpPr>
        <p:spPr>
          <a:xfrm>
            <a:off x="4007752" y="148389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map and walk functions</a:t>
            </a:r>
          </a:p>
        </p:txBody>
      </p:sp>
      <p:graphicFrame>
        <p:nvGraphicFramePr>
          <p:cNvPr id="1696" name="Table"/>
          <p:cNvGraphicFramePr/>
          <p:nvPr/>
        </p:nvGraphicFramePr>
        <p:xfrm>
          <a:off x="4355823" y="4451244"/>
          <a:ext cx="10885932" cy="1020524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960832"/>
                <a:gridCol w="3820247"/>
                <a:gridCol w="3707049"/>
                <a:gridCol w="5184224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single list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two lists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 lists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returns results as 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map_chr()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map2_chr()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pmap_chr()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 vector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map_dbl()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map2_dbl()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pmap_dbl()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vector (numeric)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map_int()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map2_int()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pmap_int()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 vector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map_lgl()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map2_lgl()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pmap_lgl()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 vector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map_df()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map2_df()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pmap_df()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frame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walk()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walk2()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pwalk()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side effect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Practice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Practice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Your Turn"/>
          <p:cNvSpPr txBox="1"/>
          <p:nvPr>
            <p:ph type="title" idx="4294967295"/>
          </p:nvPr>
        </p:nvSpPr>
        <p:spPr>
          <a:xfrm>
            <a:off x="4833937" y="-731025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</a:t>
            </a:r>
          </a:p>
        </p:txBody>
      </p:sp>
      <p:sp>
        <p:nvSpPr>
          <p:cNvPr id="1701" name="Use rnorm() and a map function to make test results for three students. Save the result as tests.…"/>
          <p:cNvSpPr txBox="1"/>
          <p:nvPr>
            <p:ph type="body" idx="4294967295"/>
          </p:nvPr>
        </p:nvSpPr>
        <p:spPr>
          <a:xfrm>
            <a:off x="358589" y="1714020"/>
            <a:ext cx="23778760" cy="11633425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708659" indent="-708659" defTabSz="543305">
              <a:spcBef>
                <a:spcPts val="900"/>
              </a:spcBef>
              <a:buSzPct val="100000"/>
              <a:buAutoNum type="arabicPeriod" startAt="1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rnorm() and a map function to make test results for three students. Save the result as tests.</a:t>
            </a:r>
          </a:p>
          <a:p>
            <a:pPr lvl="1" marL="1761807" indent="-708659" defTabSz="543305">
              <a:spcBef>
                <a:spcPts val="400"/>
              </a:spcBef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1 has 5 tests with a mean of 70 and a sd of 20</a:t>
            </a:r>
          </a:p>
          <a:p>
            <a:pPr lvl="1" marL="1761807" indent="-708659" defTabSz="543305">
              <a:spcBef>
                <a:spcPts val="400"/>
              </a:spcBef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2 has 5 tests with a mean of 80 and a sd of 15</a:t>
            </a:r>
          </a:p>
          <a:p>
            <a:pPr lvl="1" marL="1761807" indent="-708659" defTabSz="543305">
              <a:spcBef>
                <a:spcPts val="1800"/>
              </a:spcBef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3 has 5 tests with a mean of 90 and a sd of 15</a:t>
            </a:r>
          </a:p>
          <a:p>
            <a:pPr marL="708659" indent="-708659" defTabSz="543305">
              <a:spcBef>
                <a:spcPts val="900"/>
              </a:spcBef>
              <a:buSzPct val="100000"/>
              <a:buAutoNum type="arabicPeriod" startAt="1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runif() and a map to make homework results for the students. Save the result as homeworks.</a:t>
            </a:r>
          </a:p>
          <a:p>
            <a:pPr lvl="1" marL="1761807" indent="-708659" defTabSz="543305">
              <a:spcBef>
                <a:spcPts val="400"/>
              </a:spcBef>
              <a:buClr>
                <a:srgbClr val="005493"/>
              </a:buClr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1 has 5 homeworks with a min of 80 and a max of 95</a:t>
            </a:r>
          </a:p>
          <a:p>
            <a:pPr lvl="1" marL="1761807" indent="-708659" defTabSz="543305">
              <a:spcBef>
                <a:spcPts val="400"/>
              </a:spcBef>
              <a:buClr>
                <a:srgbClr val="005493"/>
              </a:buClr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2 has 6 homeworks with a min of 75 and a max of 90</a:t>
            </a:r>
          </a:p>
          <a:p>
            <a:pPr lvl="1" marL="1761807" indent="-708659" defTabSz="543305">
              <a:spcBef>
                <a:spcPts val="1800"/>
              </a:spcBef>
              <a:buClr>
                <a:srgbClr val="005493"/>
              </a:buClr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3 has 7 homeworks with a min of 70 and a max of 100</a:t>
            </a:r>
          </a:p>
          <a:p>
            <a:pPr marL="708659" indent="-708659" defTabSz="543305">
              <a:spcBef>
                <a:spcPts val="1800"/>
              </a:spcBef>
              <a:buSzPct val="100000"/>
              <a:buAutoNum type="arabicPeriod" startAt="1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Compute the grade for each student  a student's grade is 0.8 * the average test score plus 0.2 * the average homework score. Save the result as grades.</a:t>
            </a:r>
          </a:p>
          <a:p>
            <a:pPr marL="708659" indent="-708659" defTabSz="543305">
              <a:spcBef>
                <a:spcPts val="900"/>
              </a:spcBef>
              <a:buSzPct val="100000"/>
              <a:buAutoNum type="arabicPeriod" startAt="1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purrr functions and tibble() to turn each element of grades into a tibble with one row and one column. Then use a purrr function and write_csv() to save the tibbles to your working directory as "student1.csv", "student2.csv", "student3.csv".</a:t>
            </a:r>
          </a:p>
        </p:txBody>
      </p:sp>
      <p:pic>
        <p:nvPicPr>
          <p:cNvPr id="1702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410839" y="303570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17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02"/>
                </p:tgtEl>
              </p:cMediaNode>
            </p:vide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705" name="Rectangle"/>
          <p:cNvSpPr/>
          <p:nvPr/>
        </p:nvSpPr>
        <p:spPr>
          <a:xfrm>
            <a:off x="1370474" y="691937"/>
            <a:ext cx="21643053" cy="2280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06" name="tests &lt;-…"/>
          <p:cNvSpPr txBox="1"/>
          <p:nvPr/>
        </p:nvSpPr>
        <p:spPr>
          <a:xfrm>
            <a:off x="1625673" y="795105"/>
            <a:ext cx="20896496" cy="2074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tests &lt;-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map2(list(70, 80, 90), list(20, 15, 15), rnorm, n = 5)</a:t>
            </a:r>
          </a:p>
        </p:txBody>
      </p:sp>
      <p:sp>
        <p:nvSpPr>
          <p:cNvPr id="1707" name="Rectangle"/>
          <p:cNvSpPr/>
          <p:nvPr/>
        </p:nvSpPr>
        <p:spPr>
          <a:xfrm>
            <a:off x="1370474" y="3519314"/>
            <a:ext cx="21643053" cy="52536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08" name="homeworks &lt;-…"/>
          <p:cNvSpPr txBox="1"/>
          <p:nvPr/>
        </p:nvSpPr>
        <p:spPr>
          <a:xfrm>
            <a:off x="1625673" y="3622482"/>
            <a:ext cx="20896496" cy="5047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homeworks &lt;-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list(n = list(5, 6, 7),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     min = list(80, 75, 70),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     max = list(95, 90, 100))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pmap(runif)</a:t>
            </a:r>
          </a:p>
        </p:txBody>
      </p:sp>
      <p:sp>
        <p:nvSpPr>
          <p:cNvPr id="1709" name="Rectangle"/>
          <p:cNvSpPr/>
          <p:nvPr/>
        </p:nvSpPr>
        <p:spPr>
          <a:xfrm>
            <a:off x="1370474" y="9428953"/>
            <a:ext cx="21643053" cy="331165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10" name="grades &lt;-…"/>
          <p:cNvSpPr txBox="1"/>
          <p:nvPr/>
        </p:nvSpPr>
        <p:spPr>
          <a:xfrm>
            <a:off x="1625673" y="9532122"/>
            <a:ext cx="21132654" cy="310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grades &lt;-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map2(tests, homeworks,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     function(x, y) .8 * mean(x) + .2 * mean(y))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67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8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9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0" name="&quot;one&quot;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"one"</a:t>
              </a:r>
            </a:p>
          </p:txBody>
        </p:sp>
        <p:sp>
          <p:nvSpPr>
            <p:cNvPr id="171" name="&quot;two&quot;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"two"</a:t>
              </a:r>
            </a:p>
          </p:txBody>
        </p:sp>
        <p:sp>
          <p:nvSpPr>
            <p:cNvPr id="172" name="&quot;three&quot;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"three"</a:t>
              </a:r>
            </a:p>
          </p:txBody>
        </p:sp>
      </p:grpSp>
      <p:sp>
        <p:nvSpPr>
          <p:cNvPr id="174" name="character"/>
          <p:cNvSpPr txBox="1"/>
          <p:nvPr/>
        </p:nvSpPr>
        <p:spPr>
          <a:xfrm>
            <a:off x="18360981" y="1598415"/>
            <a:ext cx="26187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character</a:t>
            </a:r>
          </a:p>
        </p:txBody>
      </p:sp>
      <p:sp>
        <p:nvSpPr>
          <p:cNvPr id="175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Atomic Vector</a:t>
            </a:r>
          </a:p>
        </p:txBody>
      </p:sp>
      <p:pic>
        <p:nvPicPr>
          <p:cNvPr id="176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713" name="Rectangle"/>
          <p:cNvSpPr/>
          <p:nvPr/>
        </p:nvSpPr>
        <p:spPr>
          <a:xfrm>
            <a:off x="1370474" y="2673875"/>
            <a:ext cx="21643053" cy="83682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14" name="filenames &lt;-…"/>
          <p:cNvSpPr txBox="1"/>
          <p:nvPr/>
        </p:nvSpPr>
        <p:spPr>
          <a:xfrm>
            <a:off x="1625673" y="2777043"/>
            <a:ext cx="20896496" cy="800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filenames &lt;-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list("student1.csv",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     "student2.csv",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     "student3.csv")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grades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map(tibble)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walk2(filenames, write_csv)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List columns"/>
          <p:cNvSpPr txBox="1"/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List columns</a:t>
            </a:r>
          </a:p>
        </p:txBody>
      </p:sp>
      <p:pic>
        <p:nvPicPr>
          <p:cNvPr id="1717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1720" name="How is a data frame/tibble similar to a list?"/>
          <p:cNvSpPr txBox="1"/>
          <p:nvPr>
            <p:ph type="body" sz="quarter" idx="4294967295"/>
          </p:nvPr>
        </p:nvSpPr>
        <p:spPr>
          <a:xfrm>
            <a:off x="4552738" y="3724073"/>
            <a:ext cx="15278525" cy="3764514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How is a data frame/tibble similar to a list?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724" name="A data frame/tibble is a list!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 data frame/tibble is a list!</a:t>
            </a:r>
          </a:p>
        </p:txBody>
      </p:sp>
      <p:sp>
        <p:nvSpPr>
          <p:cNvPr id="1725" name="List"/>
          <p:cNvSpPr txBox="1"/>
          <p:nvPr/>
        </p:nvSpPr>
        <p:spPr>
          <a:xfrm>
            <a:off x="16379421" y="3974105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List</a:t>
            </a:r>
          </a:p>
        </p:txBody>
      </p:sp>
      <p:grpSp>
        <p:nvGrpSpPr>
          <p:cNvPr id="1750" name="Group"/>
          <p:cNvGrpSpPr/>
          <p:nvPr/>
        </p:nvGrpSpPr>
        <p:grpSpPr>
          <a:xfrm>
            <a:off x="12574885" y="5151457"/>
            <a:ext cx="8842752" cy="5198153"/>
            <a:chOff x="0" y="0"/>
            <a:chExt cx="8842751" cy="5198152"/>
          </a:xfrm>
        </p:grpSpPr>
        <p:sp>
          <p:nvSpPr>
            <p:cNvPr id="1726" name="Rectangle"/>
            <p:cNvSpPr/>
            <p:nvPr/>
          </p:nvSpPr>
          <p:spPr>
            <a:xfrm>
              <a:off x="138920" y="149954"/>
              <a:ext cx="6206113" cy="1454034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27" name="double"/>
            <p:cNvSpPr txBox="1"/>
            <p:nvPr/>
          </p:nvSpPr>
          <p:spPr>
            <a:xfrm>
              <a:off x="6977912" y="581139"/>
              <a:ext cx="1340675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double</a:t>
              </a:r>
            </a:p>
          </p:txBody>
        </p:sp>
        <p:sp>
          <p:nvSpPr>
            <p:cNvPr id="1728" name="Rounded Rectangle"/>
            <p:cNvSpPr/>
            <p:nvPr/>
          </p:nvSpPr>
          <p:spPr>
            <a:xfrm>
              <a:off x="0" y="0"/>
              <a:ext cx="8842752" cy="1736793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29" name="Line"/>
            <p:cNvSpPr/>
            <p:nvPr/>
          </p:nvSpPr>
          <p:spPr>
            <a:xfrm flipV="1">
              <a:off x="2210647" y="128480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30" name="Line"/>
            <p:cNvSpPr/>
            <p:nvPr/>
          </p:nvSpPr>
          <p:spPr>
            <a:xfrm flipV="1">
              <a:off x="4268971" y="137129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31" name="1"/>
            <p:cNvSpPr txBox="1"/>
            <p:nvPr/>
          </p:nvSpPr>
          <p:spPr>
            <a:xfrm>
              <a:off x="137184" y="568314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732" name="2"/>
            <p:cNvSpPr txBox="1"/>
            <p:nvPr/>
          </p:nvSpPr>
          <p:spPr>
            <a:xfrm>
              <a:off x="2220386" y="568314"/>
              <a:ext cx="204317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733" name="3"/>
            <p:cNvSpPr txBox="1"/>
            <p:nvPr/>
          </p:nvSpPr>
          <p:spPr>
            <a:xfrm>
              <a:off x="4268970" y="568314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734" name="Rounded Rectangle"/>
            <p:cNvSpPr/>
            <p:nvPr/>
          </p:nvSpPr>
          <p:spPr>
            <a:xfrm>
              <a:off x="0" y="3461359"/>
              <a:ext cx="8842752" cy="1736794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35" name="Rectangle"/>
            <p:cNvSpPr/>
            <p:nvPr/>
          </p:nvSpPr>
          <p:spPr>
            <a:xfrm>
              <a:off x="130345" y="3598488"/>
              <a:ext cx="6223262" cy="1454034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36" name="Line"/>
            <p:cNvSpPr/>
            <p:nvPr/>
          </p:nvSpPr>
          <p:spPr>
            <a:xfrm flipV="1">
              <a:off x="2210647" y="3589840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37" name="Line"/>
            <p:cNvSpPr/>
            <p:nvPr/>
          </p:nvSpPr>
          <p:spPr>
            <a:xfrm flipV="1">
              <a:off x="4268971" y="3598489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38" name="logical"/>
            <p:cNvSpPr txBox="1"/>
            <p:nvPr/>
          </p:nvSpPr>
          <p:spPr>
            <a:xfrm>
              <a:off x="7017999" y="4029673"/>
              <a:ext cx="1260501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C0C0C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logical</a:t>
              </a:r>
            </a:p>
          </p:txBody>
        </p:sp>
        <p:sp>
          <p:nvSpPr>
            <p:cNvPr id="1739" name="TRUE"/>
            <p:cNvSpPr txBox="1"/>
            <p:nvPr/>
          </p:nvSpPr>
          <p:spPr>
            <a:xfrm>
              <a:off x="137184" y="4029673"/>
              <a:ext cx="207424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TRUE</a:t>
              </a:r>
            </a:p>
          </p:txBody>
        </p:sp>
        <p:sp>
          <p:nvSpPr>
            <p:cNvPr id="1740" name="FALSE"/>
            <p:cNvSpPr txBox="1"/>
            <p:nvPr/>
          </p:nvSpPr>
          <p:spPr>
            <a:xfrm>
              <a:off x="2220386" y="4029673"/>
              <a:ext cx="204317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FALSE</a:t>
              </a:r>
            </a:p>
          </p:txBody>
        </p:sp>
        <p:sp>
          <p:nvSpPr>
            <p:cNvPr id="1741" name="FALSE"/>
            <p:cNvSpPr txBox="1"/>
            <p:nvPr/>
          </p:nvSpPr>
          <p:spPr>
            <a:xfrm>
              <a:off x="4268970" y="4029673"/>
              <a:ext cx="207424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FALSE</a:t>
              </a:r>
            </a:p>
          </p:txBody>
        </p:sp>
        <p:sp>
          <p:nvSpPr>
            <p:cNvPr id="1742" name="Rounded Rectangle"/>
            <p:cNvSpPr/>
            <p:nvPr/>
          </p:nvSpPr>
          <p:spPr>
            <a:xfrm>
              <a:off x="0" y="1728527"/>
              <a:ext cx="8842752" cy="1736793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43" name="Rectangle"/>
            <p:cNvSpPr/>
            <p:nvPr/>
          </p:nvSpPr>
          <p:spPr>
            <a:xfrm>
              <a:off x="130345" y="1865656"/>
              <a:ext cx="6223262" cy="1454034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44" name="Line"/>
            <p:cNvSpPr/>
            <p:nvPr/>
          </p:nvSpPr>
          <p:spPr>
            <a:xfrm flipV="1">
              <a:off x="2210647" y="1857007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45" name="Line"/>
            <p:cNvSpPr/>
            <p:nvPr/>
          </p:nvSpPr>
          <p:spPr>
            <a:xfrm flipV="1">
              <a:off x="4268972" y="1865656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46" name="character"/>
            <p:cNvSpPr txBox="1"/>
            <p:nvPr/>
          </p:nvSpPr>
          <p:spPr>
            <a:xfrm>
              <a:off x="6757968" y="2296841"/>
              <a:ext cx="1780564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78AA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character</a:t>
              </a:r>
            </a:p>
          </p:txBody>
        </p:sp>
        <p:sp>
          <p:nvSpPr>
            <p:cNvPr id="1747" name="&quot;one&quot;"/>
            <p:cNvSpPr txBox="1"/>
            <p:nvPr/>
          </p:nvSpPr>
          <p:spPr>
            <a:xfrm>
              <a:off x="137184" y="2296841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"one"</a:t>
              </a:r>
            </a:p>
          </p:txBody>
        </p:sp>
        <p:sp>
          <p:nvSpPr>
            <p:cNvPr id="1748" name="&quot;two&quot;"/>
            <p:cNvSpPr txBox="1"/>
            <p:nvPr/>
          </p:nvSpPr>
          <p:spPr>
            <a:xfrm>
              <a:off x="2220386" y="2296841"/>
              <a:ext cx="204317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"two"</a:t>
              </a:r>
            </a:p>
          </p:txBody>
        </p:sp>
        <p:sp>
          <p:nvSpPr>
            <p:cNvPr id="1749" name="&quot;three&quot;"/>
            <p:cNvSpPr txBox="1"/>
            <p:nvPr/>
          </p:nvSpPr>
          <p:spPr>
            <a:xfrm>
              <a:off x="4268971" y="2296841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"three"</a:t>
              </a:r>
            </a:p>
          </p:txBody>
        </p:sp>
      </p:grpSp>
      <p:sp>
        <p:nvSpPr>
          <p:cNvPr id="1751" name="+   class = &quot;data.frame&quot;"/>
          <p:cNvSpPr txBox="1"/>
          <p:nvPr/>
        </p:nvSpPr>
        <p:spPr>
          <a:xfrm>
            <a:off x="13346661" y="10710983"/>
            <a:ext cx="729919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+   class = "data.frame"</a:t>
            </a:r>
          </a:p>
        </p:txBody>
      </p:sp>
      <p:grpSp>
        <p:nvGrpSpPr>
          <p:cNvPr id="1754" name="Group"/>
          <p:cNvGrpSpPr/>
          <p:nvPr/>
        </p:nvGrpSpPr>
        <p:grpSpPr>
          <a:xfrm>
            <a:off x="3039228" y="4707614"/>
            <a:ext cx="6898626" cy="5189256"/>
            <a:chOff x="38100" y="0"/>
            <a:chExt cx="6898624" cy="5189254"/>
          </a:xfrm>
        </p:grpSpPr>
        <p:graphicFrame>
          <p:nvGraphicFramePr>
            <p:cNvPr id="1752" name="Table"/>
            <p:cNvGraphicFramePr/>
            <p:nvPr/>
          </p:nvGraphicFramePr>
          <p:xfrm>
            <a:off x="38100" y="1270437"/>
            <a:ext cx="6898625" cy="3918818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398363"/>
                  <a:gridCol w="2370185"/>
                  <a:gridCol w="2117376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num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log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"one"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TRUE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"two"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"three"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753" name="data frame"/>
            <p:cNvSpPr txBox="1"/>
            <p:nvPr/>
          </p:nvSpPr>
          <p:spPr>
            <a:xfrm>
              <a:off x="1705602" y="-1"/>
              <a:ext cx="3550921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data frame</a:t>
              </a:r>
            </a:p>
          </p:txBody>
        </p:sp>
      </p:grpSp>
      <p:sp>
        <p:nvSpPr>
          <p:cNvPr id="1755" name="="/>
          <p:cNvSpPr txBox="1"/>
          <p:nvPr/>
        </p:nvSpPr>
        <p:spPr>
          <a:xfrm>
            <a:off x="10901411" y="6905983"/>
            <a:ext cx="74549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=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759" name="A data frame/tibble is a list!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 data frame/tibble is a list!</a:t>
            </a:r>
          </a:p>
        </p:txBody>
      </p:sp>
      <p:graphicFrame>
        <p:nvGraphicFramePr>
          <p:cNvPr id="1760" name="Table"/>
          <p:cNvGraphicFramePr/>
          <p:nvPr/>
        </p:nvGraphicFramePr>
        <p:xfrm>
          <a:off x="3039228" y="5978052"/>
          <a:ext cx="6898626" cy="391881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"one"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"two"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"three"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</a:tbl>
          </a:graphicData>
        </a:graphic>
      </p:graphicFrame>
      <p:sp>
        <p:nvSpPr>
          <p:cNvPr id="1761" name="data frame"/>
          <p:cNvSpPr txBox="1"/>
          <p:nvPr/>
        </p:nvSpPr>
        <p:spPr>
          <a:xfrm>
            <a:off x="4706731" y="4707614"/>
            <a:ext cx="355092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data frame</a:t>
            </a:r>
          </a:p>
        </p:txBody>
      </p:sp>
      <p:sp>
        <p:nvSpPr>
          <p:cNvPr id="1762" name="df[&quot;num&quot;]"/>
          <p:cNvSpPr txBox="1"/>
          <p:nvPr/>
        </p:nvSpPr>
        <p:spPr>
          <a:xfrm>
            <a:off x="11523389" y="4702911"/>
            <a:ext cx="4064664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df["num"]</a:t>
            </a:r>
          </a:p>
        </p:txBody>
      </p:sp>
      <p:graphicFrame>
        <p:nvGraphicFramePr>
          <p:cNvPr id="1763" name="Table"/>
          <p:cNvGraphicFramePr/>
          <p:nvPr/>
        </p:nvGraphicFramePr>
        <p:xfrm>
          <a:off x="12355570" y="5978052"/>
          <a:ext cx="6898626" cy="391881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4003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</a:tr>
            </a:tbl>
          </a:graphicData>
        </a:graphic>
      </p:graphicFrame>
      <p:sp>
        <p:nvSpPr>
          <p:cNvPr id="1764" name="df[[&quot;num&quot;]]"/>
          <p:cNvSpPr txBox="1"/>
          <p:nvPr/>
        </p:nvSpPr>
        <p:spPr>
          <a:xfrm>
            <a:off x="16728710" y="4702911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df[["num"]]</a:t>
            </a:r>
          </a:p>
        </p:txBody>
      </p:sp>
      <p:sp>
        <p:nvSpPr>
          <p:cNvPr id="1765" name="df$num"/>
          <p:cNvSpPr txBox="1"/>
          <p:nvPr/>
        </p:nvSpPr>
        <p:spPr>
          <a:xfrm>
            <a:off x="16728710" y="5716602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df$num</a:t>
            </a:r>
          </a:p>
        </p:txBody>
      </p:sp>
      <p:sp>
        <p:nvSpPr>
          <p:cNvPr id="1766" name="c(1, 2, 3)"/>
          <p:cNvSpPr txBox="1"/>
          <p:nvPr/>
        </p:nvSpPr>
        <p:spPr>
          <a:xfrm>
            <a:off x="16728710" y="7351298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c(1, 2, 3)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770" name="A data frame/tibble is a list!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 data frame/tibble is a list!</a:t>
            </a:r>
          </a:p>
        </p:txBody>
      </p:sp>
      <p:graphicFrame>
        <p:nvGraphicFramePr>
          <p:cNvPr id="1771" name="Table"/>
          <p:cNvGraphicFramePr/>
          <p:nvPr/>
        </p:nvGraphicFramePr>
        <p:xfrm>
          <a:off x="3039228" y="5978052"/>
          <a:ext cx="6898626" cy="391881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"one"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"two"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"three"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</a:tbl>
          </a:graphicData>
        </a:graphic>
      </p:graphicFrame>
      <p:sp>
        <p:nvSpPr>
          <p:cNvPr id="1772" name="data frame"/>
          <p:cNvSpPr txBox="1"/>
          <p:nvPr/>
        </p:nvSpPr>
        <p:spPr>
          <a:xfrm>
            <a:off x="4706731" y="4707614"/>
            <a:ext cx="355092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data frame</a:t>
            </a:r>
          </a:p>
        </p:txBody>
      </p:sp>
      <p:sp>
        <p:nvSpPr>
          <p:cNvPr id="1773" name="df %&gt;% select(num)"/>
          <p:cNvSpPr txBox="1"/>
          <p:nvPr/>
        </p:nvSpPr>
        <p:spPr>
          <a:xfrm>
            <a:off x="11523389" y="4702911"/>
            <a:ext cx="7453675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df %&gt;% select(num)</a:t>
            </a:r>
          </a:p>
        </p:txBody>
      </p:sp>
      <p:sp>
        <p:nvSpPr>
          <p:cNvPr id="1774" name="?"/>
          <p:cNvSpPr txBox="1"/>
          <p:nvPr/>
        </p:nvSpPr>
        <p:spPr>
          <a:xfrm>
            <a:off x="11523389" y="7351298"/>
            <a:ext cx="7453675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?</a:t>
            </a:r>
          </a:p>
        </p:txBody>
      </p:sp>
      <p:graphicFrame>
        <p:nvGraphicFramePr>
          <p:cNvPr id="1775" name="Table"/>
          <p:cNvGraphicFramePr/>
          <p:nvPr/>
        </p:nvGraphicFramePr>
        <p:xfrm>
          <a:off x="14050075" y="5978052"/>
          <a:ext cx="6898626" cy="391881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4003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5" grpId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Quiz"/>
          <p:cNvSpPr txBox="1"/>
          <p:nvPr>
            <p:ph type="title" idx="4294967295"/>
          </p:nvPr>
        </p:nvSpPr>
        <p:spPr>
          <a:xfrm>
            <a:off x="4833937" y="-4585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1778" name="If you one of the elements of a list can be another list,…"/>
          <p:cNvSpPr txBox="1"/>
          <p:nvPr>
            <p:ph type="body" sz="quarter" idx="4294967295"/>
          </p:nvPr>
        </p:nvSpPr>
        <p:spPr>
          <a:xfrm>
            <a:off x="1445226" y="275677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If you one of the elements of a list can be another list,</a:t>
            </a:r>
          </a:p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one of the columns of a data frame be another  list?</a:t>
            </a:r>
          </a:p>
        </p:txBody>
      </p:sp>
      <p:grpSp>
        <p:nvGrpSpPr>
          <p:cNvPr id="1781" name="Group"/>
          <p:cNvGrpSpPr/>
          <p:nvPr/>
        </p:nvGrpSpPr>
        <p:grpSpPr>
          <a:xfrm>
            <a:off x="12871116" y="6561604"/>
            <a:ext cx="6898626" cy="5189256"/>
            <a:chOff x="38100" y="0"/>
            <a:chExt cx="6898624" cy="5189254"/>
          </a:xfrm>
        </p:grpSpPr>
        <p:graphicFrame>
          <p:nvGraphicFramePr>
            <p:cNvPr id="1779" name="Table"/>
            <p:cNvGraphicFramePr/>
            <p:nvPr/>
          </p:nvGraphicFramePr>
          <p:xfrm>
            <a:off x="38100" y="1270437"/>
            <a:ext cx="6898625" cy="3918818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1716184"/>
                  <a:gridCol w="2163626"/>
                  <a:gridCol w="5468444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num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listcol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"one"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"two"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c("1", "two", "FALSE")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"three"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780" name="data frame"/>
            <p:cNvSpPr txBox="1"/>
            <p:nvPr/>
          </p:nvSpPr>
          <p:spPr>
            <a:xfrm>
              <a:off x="2936767" y="-1"/>
              <a:ext cx="3550921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data frame</a:t>
              </a:r>
            </a:p>
          </p:txBody>
        </p:sp>
      </p:grpSp>
      <p:sp>
        <p:nvSpPr>
          <p:cNvPr id="1782" name="="/>
          <p:cNvSpPr txBox="1"/>
          <p:nvPr/>
        </p:nvSpPr>
        <p:spPr>
          <a:xfrm>
            <a:off x="11525045" y="8276323"/>
            <a:ext cx="74549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=</a:t>
            </a:r>
          </a:p>
        </p:txBody>
      </p:sp>
      <p:grpSp>
        <p:nvGrpSpPr>
          <p:cNvPr id="1824" name="Group"/>
          <p:cNvGrpSpPr/>
          <p:nvPr/>
        </p:nvGrpSpPr>
        <p:grpSpPr>
          <a:xfrm>
            <a:off x="2114883" y="5198279"/>
            <a:ext cx="8842752" cy="7845189"/>
            <a:chOff x="0" y="0"/>
            <a:chExt cx="8842751" cy="7845187"/>
          </a:xfrm>
        </p:grpSpPr>
        <p:grpSp>
          <p:nvGrpSpPr>
            <p:cNvPr id="1822" name="Group"/>
            <p:cNvGrpSpPr/>
            <p:nvPr/>
          </p:nvGrpSpPr>
          <p:grpSpPr>
            <a:xfrm>
              <a:off x="0" y="0"/>
              <a:ext cx="8842752" cy="7845188"/>
              <a:chOff x="0" y="0"/>
              <a:chExt cx="8842751" cy="7845187"/>
            </a:xfrm>
          </p:grpSpPr>
          <p:sp>
            <p:nvSpPr>
              <p:cNvPr id="1783" name="List"/>
              <p:cNvSpPr txBox="1"/>
              <p:nvPr/>
            </p:nvSpPr>
            <p:spPr>
              <a:xfrm>
                <a:off x="3804535" y="-1"/>
                <a:ext cx="1233679" cy="1054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6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List</a:t>
                </a:r>
              </a:p>
            </p:txBody>
          </p:sp>
          <p:sp>
            <p:nvSpPr>
              <p:cNvPr id="1784" name="Rectangle"/>
              <p:cNvSpPr/>
              <p:nvPr/>
            </p:nvSpPr>
            <p:spPr>
              <a:xfrm>
                <a:off x="138920" y="1327306"/>
                <a:ext cx="6206113" cy="1454034"/>
              </a:xfrm>
              <a:prstGeom prst="rect">
                <a:avLst/>
              </a:prstGeom>
              <a:solidFill>
                <a:srgbClr val="9BBC7C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85" name="double"/>
              <p:cNvSpPr txBox="1"/>
              <p:nvPr/>
            </p:nvSpPr>
            <p:spPr>
              <a:xfrm>
                <a:off x="6977911" y="1758491"/>
                <a:ext cx="1340675" cy="60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solidFill>
                      <a:srgbClr val="9CBE7E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double</a:t>
                </a:r>
              </a:p>
            </p:txBody>
          </p:sp>
          <p:sp>
            <p:nvSpPr>
              <p:cNvPr id="1786" name="Rounded Rectangle"/>
              <p:cNvSpPr/>
              <p:nvPr/>
            </p:nvSpPr>
            <p:spPr>
              <a:xfrm>
                <a:off x="0" y="1177352"/>
                <a:ext cx="8842752" cy="1736793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87" name="Line"/>
              <p:cNvSpPr/>
              <p:nvPr/>
            </p:nvSpPr>
            <p:spPr>
              <a:xfrm flipV="1">
                <a:off x="2210646" y="1305832"/>
                <a:ext cx="1" cy="147118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88" name="Line"/>
              <p:cNvSpPr/>
              <p:nvPr/>
            </p:nvSpPr>
            <p:spPr>
              <a:xfrm flipV="1">
                <a:off x="4268970" y="1314481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89" name="1"/>
              <p:cNvSpPr txBox="1"/>
              <p:nvPr/>
            </p:nvSpPr>
            <p:spPr>
              <a:xfrm>
                <a:off x="137184" y="1745666"/>
                <a:ext cx="207424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  <p:sp>
            <p:nvSpPr>
              <p:cNvPr id="1790" name="2"/>
              <p:cNvSpPr txBox="1"/>
              <p:nvPr/>
            </p:nvSpPr>
            <p:spPr>
              <a:xfrm>
                <a:off x="2220386" y="1745666"/>
                <a:ext cx="204317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  <p:sp>
            <p:nvSpPr>
              <p:cNvPr id="1791" name="3"/>
              <p:cNvSpPr txBox="1"/>
              <p:nvPr/>
            </p:nvSpPr>
            <p:spPr>
              <a:xfrm>
                <a:off x="4268971" y="1745666"/>
                <a:ext cx="2074248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  <p:sp>
            <p:nvSpPr>
              <p:cNvPr id="1792" name="Rounded Rectangle"/>
              <p:cNvSpPr/>
              <p:nvPr/>
            </p:nvSpPr>
            <p:spPr>
              <a:xfrm>
                <a:off x="0" y="4638711"/>
                <a:ext cx="8842752" cy="3206477"/>
              </a:xfrm>
              <a:prstGeom prst="roundRect">
                <a:avLst>
                  <a:gd name="adj" fmla="val 8125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93" name="Rounded Rectangle"/>
              <p:cNvSpPr/>
              <p:nvPr/>
            </p:nvSpPr>
            <p:spPr>
              <a:xfrm>
                <a:off x="0" y="2905879"/>
                <a:ext cx="8842752" cy="1736793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94" name="Rectangle"/>
              <p:cNvSpPr/>
              <p:nvPr/>
            </p:nvSpPr>
            <p:spPr>
              <a:xfrm>
                <a:off x="130345" y="3043008"/>
                <a:ext cx="6223263" cy="1454034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95" name="Line"/>
              <p:cNvSpPr/>
              <p:nvPr/>
            </p:nvSpPr>
            <p:spPr>
              <a:xfrm flipV="1">
                <a:off x="2210646" y="3034359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96" name="Line"/>
              <p:cNvSpPr/>
              <p:nvPr/>
            </p:nvSpPr>
            <p:spPr>
              <a:xfrm flipV="1">
                <a:off x="4268971" y="3043008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97" name="character"/>
              <p:cNvSpPr txBox="1"/>
              <p:nvPr/>
            </p:nvSpPr>
            <p:spPr>
              <a:xfrm>
                <a:off x="6757968" y="3474193"/>
                <a:ext cx="1780564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character</a:t>
                </a:r>
              </a:p>
            </p:txBody>
          </p:sp>
          <p:sp>
            <p:nvSpPr>
              <p:cNvPr id="1798" name="&quot;one&quot;"/>
              <p:cNvSpPr txBox="1"/>
              <p:nvPr/>
            </p:nvSpPr>
            <p:spPr>
              <a:xfrm>
                <a:off x="137184" y="3474193"/>
                <a:ext cx="207424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"one"</a:t>
                </a:r>
              </a:p>
            </p:txBody>
          </p:sp>
          <p:sp>
            <p:nvSpPr>
              <p:cNvPr id="1799" name="&quot;two&quot;"/>
              <p:cNvSpPr txBox="1"/>
              <p:nvPr/>
            </p:nvSpPr>
            <p:spPr>
              <a:xfrm>
                <a:off x="2220386" y="3474193"/>
                <a:ext cx="204317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"two"</a:t>
                </a:r>
              </a:p>
            </p:txBody>
          </p:sp>
          <p:sp>
            <p:nvSpPr>
              <p:cNvPr id="1800" name="&quot;three&quot;"/>
              <p:cNvSpPr txBox="1"/>
              <p:nvPr/>
            </p:nvSpPr>
            <p:spPr>
              <a:xfrm>
                <a:off x="4268971" y="3474193"/>
                <a:ext cx="2074248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"three"</a:t>
                </a:r>
              </a:p>
            </p:txBody>
          </p:sp>
          <p:grpSp>
            <p:nvGrpSpPr>
              <p:cNvPr id="1820" name="Group"/>
              <p:cNvGrpSpPr/>
              <p:nvPr/>
            </p:nvGrpSpPr>
            <p:grpSpPr>
              <a:xfrm>
                <a:off x="191034" y="4780183"/>
                <a:ext cx="5009375" cy="2947167"/>
                <a:chOff x="0" y="0"/>
                <a:chExt cx="5009374" cy="2947166"/>
              </a:xfrm>
            </p:grpSpPr>
            <p:grpSp>
              <p:nvGrpSpPr>
                <p:cNvPr id="1804" name="Group"/>
                <p:cNvGrpSpPr/>
                <p:nvPr/>
              </p:nvGrpSpPr>
              <p:grpSpPr>
                <a:xfrm>
                  <a:off x="0" y="0"/>
                  <a:ext cx="2514357" cy="983885"/>
                  <a:chOff x="0" y="0"/>
                  <a:chExt cx="2514356" cy="983884"/>
                </a:xfrm>
              </p:grpSpPr>
              <p:sp>
                <p:nvSpPr>
                  <p:cNvPr id="1801" name="Rectangle"/>
                  <p:cNvSpPr/>
                  <p:nvPr/>
                </p:nvSpPr>
                <p:spPr>
                  <a:xfrm>
                    <a:off x="78697" y="87387"/>
                    <a:ext cx="1177943" cy="823704"/>
                  </a:xfrm>
                  <a:prstGeom prst="rect">
                    <a:avLst/>
                  </a:prstGeom>
                  <a:solidFill>
                    <a:srgbClr val="9BBC7C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802" name="double"/>
                  <p:cNvSpPr txBox="1"/>
                  <p:nvPr/>
                </p:nvSpPr>
                <p:spPr>
                  <a:xfrm>
                    <a:off x="1461678" y="319497"/>
                    <a:ext cx="759486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9CBE7E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pPr/>
                    <a:r>
                      <a:t>double</a:t>
                    </a:r>
                  </a:p>
                </p:txBody>
              </p:sp>
              <p:sp>
                <p:nvSpPr>
                  <p:cNvPr id="1803" name="Rounded Rectangle"/>
                  <p:cNvSpPr/>
                  <p:nvPr/>
                </p:nvSpPr>
                <p:spPr>
                  <a:xfrm>
                    <a:off x="0" y="0"/>
                    <a:ext cx="2514357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1809" name="Group"/>
                <p:cNvGrpSpPr/>
                <p:nvPr/>
              </p:nvGrpSpPr>
              <p:grpSpPr>
                <a:xfrm>
                  <a:off x="0" y="1963282"/>
                  <a:ext cx="2514357" cy="983885"/>
                  <a:chOff x="0" y="0"/>
                  <a:chExt cx="2514356" cy="983884"/>
                </a:xfrm>
              </p:grpSpPr>
              <p:sp>
                <p:nvSpPr>
                  <p:cNvPr id="1805" name="Rounded Rectangle"/>
                  <p:cNvSpPr/>
                  <p:nvPr/>
                </p:nvSpPr>
                <p:spPr>
                  <a:xfrm>
                    <a:off x="0" y="0"/>
                    <a:ext cx="2514357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806" name="Rectangle"/>
                  <p:cNvSpPr/>
                  <p:nvPr/>
                </p:nvSpPr>
                <p:spPr>
                  <a:xfrm>
                    <a:off x="78697" y="82509"/>
                    <a:ext cx="1182801" cy="823703"/>
                  </a:xfrm>
                  <a:prstGeom prst="rect">
                    <a:avLst/>
                  </a:prstGeom>
                  <a:solidFill>
                    <a:srgbClr val="C0C0C0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807" name="logical"/>
                  <p:cNvSpPr txBox="1"/>
                  <p:nvPr/>
                </p:nvSpPr>
                <p:spPr>
                  <a:xfrm>
                    <a:off x="1484387" y="326773"/>
                    <a:ext cx="714068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C0C0C0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pPr/>
                    <a:r>
                      <a:t>logical</a:t>
                    </a:r>
                  </a:p>
                </p:txBody>
              </p:sp>
              <p:sp>
                <p:nvSpPr>
                  <p:cNvPr id="1808" name="FALSE"/>
                  <p:cNvSpPr txBox="1"/>
                  <p:nvPr/>
                </p:nvSpPr>
                <p:spPr>
                  <a:xfrm>
                    <a:off x="73839" y="326773"/>
                    <a:ext cx="11574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pPr/>
                    <a:r>
                      <a:t>FALSE</a:t>
                    </a:r>
                  </a:p>
                </p:txBody>
              </p:sp>
            </p:grpSp>
            <p:grpSp>
              <p:nvGrpSpPr>
                <p:cNvPr id="1819" name="Group"/>
                <p:cNvGrpSpPr/>
                <p:nvPr/>
              </p:nvGrpSpPr>
              <p:grpSpPr>
                <a:xfrm>
                  <a:off x="0" y="981641"/>
                  <a:ext cx="5009375" cy="983885"/>
                  <a:chOff x="0" y="0"/>
                  <a:chExt cx="5009374" cy="983884"/>
                </a:xfrm>
              </p:grpSpPr>
              <p:sp>
                <p:nvSpPr>
                  <p:cNvPr id="1810" name="Rounded Rectangle"/>
                  <p:cNvSpPr/>
                  <p:nvPr/>
                </p:nvSpPr>
                <p:spPr>
                  <a:xfrm>
                    <a:off x="0" y="0"/>
                    <a:ext cx="5009375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grpSp>
                <p:nvGrpSpPr>
                  <p:cNvPr id="1818" name="Group"/>
                  <p:cNvGrpSpPr/>
                  <p:nvPr/>
                </p:nvGrpSpPr>
                <p:grpSpPr>
                  <a:xfrm>
                    <a:off x="73839" y="72783"/>
                    <a:ext cx="4763197" cy="838318"/>
                    <a:chOff x="0" y="0"/>
                    <a:chExt cx="4763195" cy="838317"/>
                  </a:xfrm>
                </p:grpSpPr>
                <p:sp>
                  <p:nvSpPr>
                    <p:cNvPr id="1811" name="Rectangle"/>
                    <p:cNvSpPr/>
                    <p:nvPr/>
                  </p:nvSpPr>
                  <p:spPr>
                    <a:xfrm>
                      <a:off x="0" y="4899"/>
                      <a:ext cx="3525447" cy="823703"/>
                    </a:xfrm>
                    <a:prstGeom prst="rect">
                      <a:avLst/>
                    </a:prstGeom>
                    <a:solidFill>
                      <a:srgbClr val="78AAD6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4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</a:p>
                  </p:txBody>
                </p:sp>
                <p:sp>
                  <p:nvSpPr>
                    <p:cNvPr id="1812" name="Line"/>
                    <p:cNvSpPr/>
                    <p:nvPr/>
                  </p:nvSpPr>
                  <p:spPr>
                    <a:xfrm flipV="1">
                      <a:off x="1178480" y="0"/>
                      <a:ext cx="1" cy="833418"/>
                    </a:xfrm>
                    <a:prstGeom prst="line">
                      <a:avLst/>
                    </a:prstGeom>
                    <a:noFill/>
                    <a:ln w="38100" cap="flat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>
                        <a:defRPr sz="5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</a:p>
                  </p:txBody>
                </p:sp>
                <p:sp>
                  <p:nvSpPr>
                    <p:cNvPr id="1813" name="Line"/>
                    <p:cNvSpPr/>
                    <p:nvPr/>
                  </p:nvSpPr>
                  <p:spPr>
                    <a:xfrm flipV="1">
                      <a:off x="2344511" y="4899"/>
                      <a:ext cx="1" cy="833419"/>
                    </a:xfrm>
                    <a:prstGeom prst="line">
                      <a:avLst/>
                    </a:prstGeom>
                    <a:noFill/>
                    <a:ln w="38100" cap="flat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>
                        <a:defRPr sz="5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</a:p>
                  </p:txBody>
                </p:sp>
                <p:sp>
                  <p:nvSpPr>
                    <p:cNvPr id="1814" name="character"/>
                    <p:cNvSpPr txBox="1"/>
                    <p:nvPr/>
                  </p:nvSpPr>
                  <p:spPr>
                    <a:xfrm>
                      <a:off x="3713207" y="249163"/>
                      <a:ext cx="1049989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000">
                          <a:solidFill>
                            <a:srgbClr val="78AAD6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pPr/>
                      <a:r>
                        <a:t>character</a:t>
                      </a:r>
                    </a:p>
                  </p:txBody>
                </p:sp>
                <p:sp>
                  <p:nvSpPr>
                    <p:cNvPr id="1815" name="&quot;1&quot;"/>
                    <p:cNvSpPr txBox="1"/>
                    <p:nvPr/>
                  </p:nvSpPr>
                  <p:spPr>
                    <a:xfrm>
                      <a:off x="3874" y="249163"/>
                      <a:ext cx="11750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pPr/>
                      <a:r>
                        <a:t>"1"</a:t>
                      </a:r>
                    </a:p>
                  </p:txBody>
                </p:sp>
                <p:sp>
                  <p:nvSpPr>
                    <p:cNvPr id="1816" name="&quot;two&quot;"/>
                    <p:cNvSpPr txBox="1"/>
                    <p:nvPr/>
                  </p:nvSpPr>
                  <p:spPr>
                    <a:xfrm>
                      <a:off x="1183997" y="249163"/>
                      <a:ext cx="11574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pPr/>
                      <a:r>
                        <a:t>"two"</a:t>
                      </a:r>
                    </a:p>
                  </p:txBody>
                </p:sp>
                <p:sp>
                  <p:nvSpPr>
                    <p:cNvPr id="1817" name="&quot;FALSE&quot;"/>
                    <p:cNvSpPr txBox="1"/>
                    <p:nvPr/>
                  </p:nvSpPr>
                  <p:spPr>
                    <a:xfrm>
                      <a:off x="2344510" y="249163"/>
                      <a:ext cx="11750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pPr/>
                      <a:r>
                        <a:t>"FALSE"</a:t>
                      </a:r>
                    </a:p>
                  </p:txBody>
                </p:sp>
              </p:grpSp>
            </p:grpSp>
          </p:grpSp>
          <p:sp>
            <p:nvSpPr>
              <p:cNvPr id="1821" name="list"/>
              <p:cNvSpPr txBox="1"/>
              <p:nvPr/>
            </p:nvSpPr>
            <p:spPr>
              <a:xfrm>
                <a:off x="5796757" y="5949360"/>
                <a:ext cx="1780564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list</a:t>
                </a:r>
              </a:p>
            </p:txBody>
          </p:sp>
        </p:grpSp>
        <p:sp>
          <p:nvSpPr>
            <p:cNvPr id="1823" name="1"/>
            <p:cNvSpPr txBox="1"/>
            <p:nvPr/>
          </p:nvSpPr>
          <p:spPr>
            <a:xfrm>
              <a:off x="254293" y="5136417"/>
              <a:ext cx="1175051" cy="344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7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825" name="?"/>
          <p:cNvSpPr txBox="1"/>
          <p:nvPr/>
        </p:nvSpPr>
        <p:spPr>
          <a:xfrm>
            <a:off x="11570765" y="7244825"/>
            <a:ext cx="65405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8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829" name="Yes.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Yes.</a:t>
            </a:r>
          </a:p>
        </p:txBody>
      </p:sp>
      <p:sp>
        <p:nvSpPr>
          <p:cNvPr id="1830" name="Rectangle"/>
          <p:cNvSpPr/>
          <p:nvPr/>
        </p:nvSpPr>
        <p:spPr>
          <a:xfrm>
            <a:off x="4145705" y="3173273"/>
            <a:ext cx="16127355" cy="49056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31" name="tibble(…"/>
          <p:cNvSpPr txBox="1"/>
          <p:nvPr/>
        </p:nvSpPr>
        <p:spPr>
          <a:xfrm>
            <a:off x="4510425" y="3543251"/>
            <a:ext cx="15547486" cy="429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tibble(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num = c(1, 2, 3),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cha = c("one", "two", "three"),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listcol = </a:t>
            </a:r>
            <a:r>
              <a:rPr>
                <a:solidFill>
                  <a:schemeClr val="accent1"/>
                </a:solidFill>
              </a:rPr>
              <a:t>list(1, c("1", "two", "FALSE"), FALSE)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sp>
        <p:nvSpPr>
          <p:cNvPr id="1832" name="# A tibble: 3 × 3…"/>
          <p:cNvSpPr txBox="1"/>
          <p:nvPr/>
        </p:nvSpPr>
        <p:spPr>
          <a:xfrm>
            <a:off x="8366487" y="8659570"/>
            <a:ext cx="7651025" cy="43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# A tibble: 3 × 3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  num   cha   </a:t>
            </a:r>
            <a:r>
              <a:rPr>
                <a:solidFill>
                  <a:schemeClr val="accent1"/>
                </a:solidFill>
              </a:rPr>
              <a:t>listcol</a:t>
            </a:r>
            <a:endParaRPr>
              <a:solidFill>
                <a:schemeClr val="accent1"/>
              </a:solidFill>
            </a:endParaRP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&lt;dbl&gt; &lt;chr&gt;    </a:t>
            </a:r>
            <a:r>
              <a:rPr>
                <a:solidFill>
                  <a:schemeClr val="accent1"/>
                </a:solidFill>
              </a:rPr>
              <a:t>&lt;list&gt;</a:t>
            </a:r>
            <a:endParaRPr>
              <a:solidFill>
                <a:schemeClr val="accent1"/>
              </a:solidFill>
            </a:endParaRP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1     1   one </a:t>
            </a:r>
            <a:r>
              <a:rPr>
                <a:solidFill>
                  <a:schemeClr val="accent1"/>
                </a:solidFill>
              </a:rPr>
              <a:t>&lt;dbl [1]&gt;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2     2   two </a:t>
            </a:r>
            <a:r>
              <a:rPr>
                <a:solidFill>
                  <a:schemeClr val="accent1"/>
                </a:solidFill>
              </a:rPr>
              <a:t>&lt;chr [3]&gt;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3     3 three </a:t>
            </a:r>
            <a:r>
              <a:rPr>
                <a:solidFill>
                  <a:schemeClr val="accent1"/>
                </a:solidFill>
              </a:rPr>
              <a:t>&lt;lgl [1]&gt;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e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e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